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57" r:id="rId4"/>
    <p:sldId id="260" r:id="rId5"/>
    <p:sldId id="261" r:id="rId6"/>
    <p:sldId id="266" r:id="rId7"/>
    <p:sldId id="262" r:id="rId8"/>
    <p:sldId id="267" r:id="rId9"/>
    <p:sldId id="268" r:id="rId10"/>
    <p:sldId id="263" r:id="rId11"/>
    <p:sldId id="269" r:id="rId12"/>
    <p:sldId id="264" r:id="rId13"/>
    <p:sldId id="265" r:id="rId14"/>
  </p:sldIdLst>
  <p:sldSz cx="12192000" cy="6858000"/>
  <p:notesSz cx="6858000" cy="9144000"/>
  <p:defaultText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480" autoAdjust="0"/>
    <p:restoredTop sz="94660"/>
  </p:normalViewPr>
  <p:slideViewPr>
    <p:cSldViewPr snapToGrid="0">
      <p:cViewPr varScale="1">
        <p:scale>
          <a:sx n="34" d="100"/>
          <a:sy n="34" d="100"/>
        </p:scale>
        <p:origin x="84" y="8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91253C-5D36-4F92-ADA2-42EF09CEC2D8}"/>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PE"/>
          </a:p>
        </p:txBody>
      </p:sp>
      <p:sp>
        <p:nvSpPr>
          <p:cNvPr id="3" name="Subtítulo 2">
            <a:extLst>
              <a:ext uri="{FF2B5EF4-FFF2-40B4-BE49-F238E27FC236}">
                <a16:creationId xmlns:a16="http://schemas.microsoft.com/office/drawing/2014/main" id="{090E9360-257C-472A-8530-E9A54854AC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PE"/>
          </a:p>
        </p:txBody>
      </p:sp>
      <p:sp>
        <p:nvSpPr>
          <p:cNvPr id="4" name="Marcador de fecha 3">
            <a:extLst>
              <a:ext uri="{FF2B5EF4-FFF2-40B4-BE49-F238E27FC236}">
                <a16:creationId xmlns:a16="http://schemas.microsoft.com/office/drawing/2014/main" id="{2A2B35BE-B064-4C05-B712-72D2DF7F4558}"/>
              </a:ext>
            </a:extLst>
          </p:cNvPr>
          <p:cNvSpPr>
            <a:spLocks noGrp="1"/>
          </p:cNvSpPr>
          <p:nvPr>
            <p:ph type="dt" sz="half" idx="10"/>
          </p:nvPr>
        </p:nvSpPr>
        <p:spPr/>
        <p:txBody>
          <a:bodyPr/>
          <a:lstStyle/>
          <a:p>
            <a:fld id="{62B57CAE-9E4D-4E34-A8B8-5446974AC291}" type="datetimeFigureOut">
              <a:rPr lang="es-PE" smtClean="0"/>
              <a:t>6/07/2020</a:t>
            </a:fld>
            <a:endParaRPr lang="es-PE"/>
          </a:p>
        </p:txBody>
      </p:sp>
      <p:sp>
        <p:nvSpPr>
          <p:cNvPr id="5" name="Marcador de pie de página 4">
            <a:extLst>
              <a:ext uri="{FF2B5EF4-FFF2-40B4-BE49-F238E27FC236}">
                <a16:creationId xmlns:a16="http://schemas.microsoft.com/office/drawing/2014/main" id="{6B84AC8C-EA6F-45BB-97E9-23E670819593}"/>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4F8BAE2D-0A62-4CE1-905F-B3EC45198573}"/>
              </a:ext>
            </a:extLst>
          </p:cNvPr>
          <p:cNvSpPr>
            <a:spLocks noGrp="1"/>
          </p:cNvSpPr>
          <p:nvPr>
            <p:ph type="sldNum" sz="quarter" idx="12"/>
          </p:nvPr>
        </p:nvSpPr>
        <p:spPr/>
        <p:txBody>
          <a:bodyPr/>
          <a:lstStyle/>
          <a:p>
            <a:fld id="{2C86D698-38A5-4E8D-A837-5976F76C7C3D}" type="slidenum">
              <a:rPr lang="es-PE" smtClean="0"/>
              <a:t>‹Nº›</a:t>
            </a:fld>
            <a:endParaRPr lang="es-PE"/>
          </a:p>
        </p:txBody>
      </p:sp>
    </p:spTree>
    <p:extLst>
      <p:ext uri="{BB962C8B-B14F-4D97-AF65-F5344CB8AC3E}">
        <p14:creationId xmlns:p14="http://schemas.microsoft.com/office/powerpoint/2010/main" val="13569950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75DC4D0-8202-454C-85C4-00F83A0CD7EC}"/>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AD26A5C2-5AEE-4998-A11A-2449265F5B0B}"/>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F92CAD2E-A04E-4D19-9C9F-898A957949AC}"/>
              </a:ext>
            </a:extLst>
          </p:cNvPr>
          <p:cNvSpPr>
            <a:spLocks noGrp="1"/>
          </p:cNvSpPr>
          <p:nvPr>
            <p:ph type="dt" sz="half" idx="10"/>
          </p:nvPr>
        </p:nvSpPr>
        <p:spPr/>
        <p:txBody>
          <a:bodyPr/>
          <a:lstStyle/>
          <a:p>
            <a:fld id="{62B57CAE-9E4D-4E34-A8B8-5446974AC291}" type="datetimeFigureOut">
              <a:rPr lang="es-PE" smtClean="0"/>
              <a:t>6/07/2020</a:t>
            </a:fld>
            <a:endParaRPr lang="es-PE"/>
          </a:p>
        </p:txBody>
      </p:sp>
      <p:sp>
        <p:nvSpPr>
          <p:cNvPr id="5" name="Marcador de pie de página 4">
            <a:extLst>
              <a:ext uri="{FF2B5EF4-FFF2-40B4-BE49-F238E27FC236}">
                <a16:creationId xmlns:a16="http://schemas.microsoft.com/office/drawing/2014/main" id="{5B68F21D-16A6-4574-B810-4C2ADBD85557}"/>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48E03FFE-E789-4539-92DC-56378E706F3E}"/>
              </a:ext>
            </a:extLst>
          </p:cNvPr>
          <p:cNvSpPr>
            <a:spLocks noGrp="1"/>
          </p:cNvSpPr>
          <p:nvPr>
            <p:ph type="sldNum" sz="quarter" idx="12"/>
          </p:nvPr>
        </p:nvSpPr>
        <p:spPr/>
        <p:txBody>
          <a:bodyPr/>
          <a:lstStyle/>
          <a:p>
            <a:fld id="{2C86D698-38A5-4E8D-A837-5976F76C7C3D}" type="slidenum">
              <a:rPr lang="es-PE" smtClean="0"/>
              <a:t>‹Nº›</a:t>
            </a:fld>
            <a:endParaRPr lang="es-PE"/>
          </a:p>
        </p:txBody>
      </p:sp>
    </p:spTree>
    <p:extLst>
      <p:ext uri="{BB962C8B-B14F-4D97-AF65-F5344CB8AC3E}">
        <p14:creationId xmlns:p14="http://schemas.microsoft.com/office/powerpoint/2010/main" val="41429856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95A5629D-8D0F-45DE-9E4B-DD1575B651F1}"/>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PE"/>
          </a:p>
        </p:txBody>
      </p:sp>
      <p:sp>
        <p:nvSpPr>
          <p:cNvPr id="3" name="Marcador de texto vertical 2">
            <a:extLst>
              <a:ext uri="{FF2B5EF4-FFF2-40B4-BE49-F238E27FC236}">
                <a16:creationId xmlns:a16="http://schemas.microsoft.com/office/drawing/2014/main" id="{8C4A02A8-4887-4F0D-84EB-367344981E28}"/>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37FE6D9B-2E64-4F8F-8012-8A75620A8A40}"/>
              </a:ext>
            </a:extLst>
          </p:cNvPr>
          <p:cNvSpPr>
            <a:spLocks noGrp="1"/>
          </p:cNvSpPr>
          <p:nvPr>
            <p:ph type="dt" sz="half" idx="10"/>
          </p:nvPr>
        </p:nvSpPr>
        <p:spPr/>
        <p:txBody>
          <a:bodyPr/>
          <a:lstStyle/>
          <a:p>
            <a:fld id="{62B57CAE-9E4D-4E34-A8B8-5446974AC291}" type="datetimeFigureOut">
              <a:rPr lang="es-PE" smtClean="0"/>
              <a:t>6/07/2020</a:t>
            </a:fld>
            <a:endParaRPr lang="es-PE"/>
          </a:p>
        </p:txBody>
      </p:sp>
      <p:sp>
        <p:nvSpPr>
          <p:cNvPr id="5" name="Marcador de pie de página 4">
            <a:extLst>
              <a:ext uri="{FF2B5EF4-FFF2-40B4-BE49-F238E27FC236}">
                <a16:creationId xmlns:a16="http://schemas.microsoft.com/office/drawing/2014/main" id="{348FD919-2956-429C-AFE7-B5FA5F6190BC}"/>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8978F9E0-DAC4-4C3E-B895-1AC819583373}"/>
              </a:ext>
            </a:extLst>
          </p:cNvPr>
          <p:cNvSpPr>
            <a:spLocks noGrp="1"/>
          </p:cNvSpPr>
          <p:nvPr>
            <p:ph type="sldNum" sz="quarter" idx="12"/>
          </p:nvPr>
        </p:nvSpPr>
        <p:spPr/>
        <p:txBody>
          <a:bodyPr/>
          <a:lstStyle/>
          <a:p>
            <a:fld id="{2C86D698-38A5-4E8D-A837-5976F76C7C3D}" type="slidenum">
              <a:rPr lang="es-PE" smtClean="0"/>
              <a:t>‹Nº›</a:t>
            </a:fld>
            <a:endParaRPr lang="es-PE"/>
          </a:p>
        </p:txBody>
      </p:sp>
    </p:spTree>
    <p:extLst>
      <p:ext uri="{BB962C8B-B14F-4D97-AF65-F5344CB8AC3E}">
        <p14:creationId xmlns:p14="http://schemas.microsoft.com/office/powerpoint/2010/main" val="1028645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22D2BE3-9F48-46B7-921C-9D9FE328BC36}"/>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2E89DBB7-CA54-442B-9B1D-D38E11A320C5}"/>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D8553071-1B42-4023-A1E6-279201FEFA0B}"/>
              </a:ext>
            </a:extLst>
          </p:cNvPr>
          <p:cNvSpPr>
            <a:spLocks noGrp="1"/>
          </p:cNvSpPr>
          <p:nvPr>
            <p:ph type="dt" sz="half" idx="10"/>
          </p:nvPr>
        </p:nvSpPr>
        <p:spPr/>
        <p:txBody>
          <a:bodyPr/>
          <a:lstStyle/>
          <a:p>
            <a:fld id="{62B57CAE-9E4D-4E34-A8B8-5446974AC291}" type="datetimeFigureOut">
              <a:rPr lang="es-PE" smtClean="0"/>
              <a:t>6/07/2020</a:t>
            </a:fld>
            <a:endParaRPr lang="es-PE"/>
          </a:p>
        </p:txBody>
      </p:sp>
      <p:sp>
        <p:nvSpPr>
          <p:cNvPr id="5" name="Marcador de pie de página 4">
            <a:extLst>
              <a:ext uri="{FF2B5EF4-FFF2-40B4-BE49-F238E27FC236}">
                <a16:creationId xmlns:a16="http://schemas.microsoft.com/office/drawing/2014/main" id="{C13F3E6D-AD33-4E85-B37C-90E1052259ED}"/>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62E4C1DD-03BA-44BA-B9B4-292A36805F59}"/>
              </a:ext>
            </a:extLst>
          </p:cNvPr>
          <p:cNvSpPr>
            <a:spLocks noGrp="1"/>
          </p:cNvSpPr>
          <p:nvPr>
            <p:ph type="sldNum" sz="quarter" idx="12"/>
          </p:nvPr>
        </p:nvSpPr>
        <p:spPr/>
        <p:txBody>
          <a:bodyPr/>
          <a:lstStyle/>
          <a:p>
            <a:fld id="{2C86D698-38A5-4E8D-A837-5976F76C7C3D}" type="slidenum">
              <a:rPr lang="es-PE" smtClean="0"/>
              <a:t>‹Nº›</a:t>
            </a:fld>
            <a:endParaRPr lang="es-PE"/>
          </a:p>
        </p:txBody>
      </p:sp>
    </p:spTree>
    <p:extLst>
      <p:ext uri="{BB962C8B-B14F-4D97-AF65-F5344CB8AC3E}">
        <p14:creationId xmlns:p14="http://schemas.microsoft.com/office/powerpoint/2010/main" val="5165405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F1637F-70E3-46D8-ADAB-126C290F0313}"/>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41B98398-F450-4051-A468-D1335648A40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10146504-B650-423E-B904-E3ED9FFC979D}"/>
              </a:ext>
            </a:extLst>
          </p:cNvPr>
          <p:cNvSpPr>
            <a:spLocks noGrp="1"/>
          </p:cNvSpPr>
          <p:nvPr>
            <p:ph type="dt" sz="half" idx="10"/>
          </p:nvPr>
        </p:nvSpPr>
        <p:spPr/>
        <p:txBody>
          <a:bodyPr/>
          <a:lstStyle/>
          <a:p>
            <a:fld id="{62B57CAE-9E4D-4E34-A8B8-5446974AC291}" type="datetimeFigureOut">
              <a:rPr lang="es-PE" smtClean="0"/>
              <a:t>6/07/2020</a:t>
            </a:fld>
            <a:endParaRPr lang="es-PE"/>
          </a:p>
        </p:txBody>
      </p:sp>
      <p:sp>
        <p:nvSpPr>
          <p:cNvPr id="5" name="Marcador de pie de página 4">
            <a:extLst>
              <a:ext uri="{FF2B5EF4-FFF2-40B4-BE49-F238E27FC236}">
                <a16:creationId xmlns:a16="http://schemas.microsoft.com/office/drawing/2014/main" id="{29A79C0D-0C16-4F69-A753-BAEDC81C1267}"/>
              </a:ext>
            </a:extLst>
          </p:cNvPr>
          <p:cNvSpPr>
            <a:spLocks noGrp="1"/>
          </p:cNvSpPr>
          <p:nvPr>
            <p:ph type="ftr" sz="quarter" idx="11"/>
          </p:nvPr>
        </p:nvSpPr>
        <p:spPr/>
        <p:txBody>
          <a:bodyPr/>
          <a:lstStyle/>
          <a:p>
            <a:endParaRPr lang="es-PE"/>
          </a:p>
        </p:txBody>
      </p:sp>
      <p:sp>
        <p:nvSpPr>
          <p:cNvPr id="6" name="Marcador de número de diapositiva 5">
            <a:extLst>
              <a:ext uri="{FF2B5EF4-FFF2-40B4-BE49-F238E27FC236}">
                <a16:creationId xmlns:a16="http://schemas.microsoft.com/office/drawing/2014/main" id="{94464BE4-5F17-4B31-A4F6-4C514F71A1CF}"/>
              </a:ext>
            </a:extLst>
          </p:cNvPr>
          <p:cNvSpPr>
            <a:spLocks noGrp="1"/>
          </p:cNvSpPr>
          <p:nvPr>
            <p:ph type="sldNum" sz="quarter" idx="12"/>
          </p:nvPr>
        </p:nvSpPr>
        <p:spPr/>
        <p:txBody>
          <a:bodyPr/>
          <a:lstStyle/>
          <a:p>
            <a:fld id="{2C86D698-38A5-4E8D-A837-5976F76C7C3D}" type="slidenum">
              <a:rPr lang="es-PE" smtClean="0"/>
              <a:t>‹Nº›</a:t>
            </a:fld>
            <a:endParaRPr lang="es-PE"/>
          </a:p>
        </p:txBody>
      </p:sp>
    </p:spTree>
    <p:extLst>
      <p:ext uri="{BB962C8B-B14F-4D97-AF65-F5344CB8AC3E}">
        <p14:creationId xmlns:p14="http://schemas.microsoft.com/office/powerpoint/2010/main" val="20824055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50B3BCC-464E-41F5-A343-E70475218B15}"/>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FEB79C28-E22F-4FA7-99D3-75FFA3064AB9}"/>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contenido 3">
            <a:extLst>
              <a:ext uri="{FF2B5EF4-FFF2-40B4-BE49-F238E27FC236}">
                <a16:creationId xmlns:a16="http://schemas.microsoft.com/office/drawing/2014/main" id="{E221B7CC-D5BF-4DD2-94F0-A6407437F24C}"/>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fecha 4">
            <a:extLst>
              <a:ext uri="{FF2B5EF4-FFF2-40B4-BE49-F238E27FC236}">
                <a16:creationId xmlns:a16="http://schemas.microsoft.com/office/drawing/2014/main" id="{C5EA3582-6367-48D1-A151-F28E56D5AD2A}"/>
              </a:ext>
            </a:extLst>
          </p:cNvPr>
          <p:cNvSpPr>
            <a:spLocks noGrp="1"/>
          </p:cNvSpPr>
          <p:nvPr>
            <p:ph type="dt" sz="half" idx="10"/>
          </p:nvPr>
        </p:nvSpPr>
        <p:spPr/>
        <p:txBody>
          <a:bodyPr/>
          <a:lstStyle/>
          <a:p>
            <a:fld id="{62B57CAE-9E4D-4E34-A8B8-5446974AC291}" type="datetimeFigureOut">
              <a:rPr lang="es-PE" smtClean="0"/>
              <a:t>6/07/2020</a:t>
            </a:fld>
            <a:endParaRPr lang="es-PE"/>
          </a:p>
        </p:txBody>
      </p:sp>
      <p:sp>
        <p:nvSpPr>
          <p:cNvPr id="6" name="Marcador de pie de página 5">
            <a:extLst>
              <a:ext uri="{FF2B5EF4-FFF2-40B4-BE49-F238E27FC236}">
                <a16:creationId xmlns:a16="http://schemas.microsoft.com/office/drawing/2014/main" id="{94A53A7D-F5E2-4EF1-ACEE-C05CFE2CD5F4}"/>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718C8C83-0051-445E-A4AC-998B71C41A74}"/>
              </a:ext>
            </a:extLst>
          </p:cNvPr>
          <p:cNvSpPr>
            <a:spLocks noGrp="1"/>
          </p:cNvSpPr>
          <p:nvPr>
            <p:ph type="sldNum" sz="quarter" idx="12"/>
          </p:nvPr>
        </p:nvSpPr>
        <p:spPr/>
        <p:txBody>
          <a:bodyPr/>
          <a:lstStyle/>
          <a:p>
            <a:fld id="{2C86D698-38A5-4E8D-A837-5976F76C7C3D}" type="slidenum">
              <a:rPr lang="es-PE" smtClean="0"/>
              <a:t>‹Nº›</a:t>
            </a:fld>
            <a:endParaRPr lang="es-PE"/>
          </a:p>
        </p:txBody>
      </p:sp>
    </p:spTree>
    <p:extLst>
      <p:ext uri="{BB962C8B-B14F-4D97-AF65-F5344CB8AC3E}">
        <p14:creationId xmlns:p14="http://schemas.microsoft.com/office/powerpoint/2010/main" val="4287307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4EB43C1-CEEF-416D-B99E-E4E9E74C345E}"/>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429CA0FF-6E18-4F17-9B89-BE370B8E3B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FF29697E-BBF3-46E1-AA39-722A4AD7162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5" name="Marcador de texto 4">
            <a:extLst>
              <a:ext uri="{FF2B5EF4-FFF2-40B4-BE49-F238E27FC236}">
                <a16:creationId xmlns:a16="http://schemas.microsoft.com/office/drawing/2014/main" id="{66DCE94E-EB06-4FC5-AA73-41170732DF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4C1DC94-EDFD-4A40-850C-7613145878B2}"/>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7" name="Marcador de fecha 6">
            <a:extLst>
              <a:ext uri="{FF2B5EF4-FFF2-40B4-BE49-F238E27FC236}">
                <a16:creationId xmlns:a16="http://schemas.microsoft.com/office/drawing/2014/main" id="{5B22CAC8-AC64-4FB6-A7BF-2604537D6302}"/>
              </a:ext>
            </a:extLst>
          </p:cNvPr>
          <p:cNvSpPr>
            <a:spLocks noGrp="1"/>
          </p:cNvSpPr>
          <p:nvPr>
            <p:ph type="dt" sz="half" idx="10"/>
          </p:nvPr>
        </p:nvSpPr>
        <p:spPr/>
        <p:txBody>
          <a:bodyPr/>
          <a:lstStyle/>
          <a:p>
            <a:fld id="{62B57CAE-9E4D-4E34-A8B8-5446974AC291}" type="datetimeFigureOut">
              <a:rPr lang="es-PE" smtClean="0"/>
              <a:t>6/07/2020</a:t>
            </a:fld>
            <a:endParaRPr lang="es-PE"/>
          </a:p>
        </p:txBody>
      </p:sp>
      <p:sp>
        <p:nvSpPr>
          <p:cNvPr id="8" name="Marcador de pie de página 7">
            <a:extLst>
              <a:ext uri="{FF2B5EF4-FFF2-40B4-BE49-F238E27FC236}">
                <a16:creationId xmlns:a16="http://schemas.microsoft.com/office/drawing/2014/main" id="{E9E13733-835F-4E9D-8598-6D49F1278DD2}"/>
              </a:ext>
            </a:extLst>
          </p:cNvPr>
          <p:cNvSpPr>
            <a:spLocks noGrp="1"/>
          </p:cNvSpPr>
          <p:nvPr>
            <p:ph type="ftr" sz="quarter" idx="11"/>
          </p:nvPr>
        </p:nvSpPr>
        <p:spPr/>
        <p:txBody>
          <a:bodyPr/>
          <a:lstStyle/>
          <a:p>
            <a:endParaRPr lang="es-PE"/>
          </a:p>
        </p:txBody>
      </p:sp>
      <p:sp>
        <p:nvSpPr>
          <p:cNvPr id="9" name="Marcador de número de diapositiva 8">
            <a:extLst>
              <a:ext uri="{FF2B5EF4-FFF2-40B4-BE49-F238E27FC236}">
                <a16:creationId xmlns:a16="http://schemas.microsoft.com/office/drawing/2014/main" id="{FE07C46D-2AEA-4E38-BDF9-7DA1526689F2}"/>
              </a:ext>
            </a:extLst>
          </p:cNvPr>
          <p:cNvSpPr>
            <a:spLocks noGrp="1"/>
          </p:cNvSpPr>
          <p:nvPr>
            <p:ph type="sldNum" sz="quarter" idx="12"/>
          </p:nvPr>
        </p:nvSpPr>
        <p:spPr/>
        <p:txBody>
          <a:bodyPr/>
          <a:lstStyle/>
          <a:p>
            <a:fld id="{2C86D698-38A5-4E8D-A837-5976F76C7C3D}" type="slidenum">
              <a:rPr lang="es-PE" smtClean="0"/>
              <a:t>‹Nº›</a:t>
            </a:fld>
            <a:endParaRPr lang="es-PE"/>
          </a:p>
        </p:txBody>
      </p:sp>
    </p:spTree>
    <p:extLst>
      <p:ext uri="{BB962C8B-B14F-4D97-AF65-F5344CB8AC3E}">
        <p14:creationId xmlns:p14="http://schemas.microsoft.com/office/powerpoint/2010/main" val="1667782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96466F-1F82-4361-9858-990155494492}"/>
              </a:ext>
            </a:extLst>
          </p:cNvPr>
          <p:cNvSpPr>
            <a:spLocks noGrp="1"/>
          </p:cNvSpPr>
          <p:nvPr>
            <p:ph type="title"/>
          </p:nvPr>
        </p:nvSpPr>
        <p:spPr/>
        <p:txBody>
          <a:bodyPr/>
          <a:lstStyle/>
          <a:p>
            <a:r>
              <a:rPr lang="es-ES"/>
              <a:t>Haga clic para modificar el estilo de título del patrón</a:t>
            </a:r>
            <a:endParaRPr lang="es-PE"/>
          </a:p>
        </p:txBody>
      </p:sp>
      <p:sp>
        <p:nvSpPr>
          <p:cNvPr id="3" name="Marcador de fecha 2">
            <a:extLst>
              <a:ext uri="{FF2B5EF4-FFF2-40B4-BE49-F238E27FC236}">
                <a16:creationId xmlns:a16="http://schemas.microsoft.com/office/drawing/2014/main" id="{A5E1E4B4-DBEF-4F3B-A46E-EAC1609D92F3}"/>
              </a:ext>
            </a:extLst>
          </p:cNvPr>
          <p:cNvSpPr>
            <a:spLocks noGrp="1"/>
          </p:cNvSpPr>
          <p:nvPr>
            <p:ph type="dt" sz="half" idx="10"/>
          </p:nvPr>
        </p:nvSpPr>
        <p:spPr/>
        <p:txBody>
          <a:bodyPr/>
          <a:lstStyle/>
          <a:p>
            <a:fld id="{62B57CAE-9E4D-4E34-A8B8-5446974AC291}" type="datetimeFigureOut">
              <a:rPr lang="es-PE" smtClean="0"/>
              <a:t>6/07/2020</a:t>
            </a:fld>
            <a:endParaRPr lang="es-PE"/>
          </a:p>
        </p:txBody>
      </p:sp>
      <p:sp>
        <p:nvSpPr>
          <p:cNvPr id="4" name="Marcador de pie de página 3">
            <a:extLst>
              <a:ext uri="{FF2B5EF4-FFF2-40B4-BE49-F238E27FC236}">
                <a16:creationId xmlns:a16="http://schemas.microsoft.com/office/drawing/2014/main" id="{BA25A73F-0ACC-4A9F-9F96-E11D9D0BE5B3}"/>
              </a:ext>
            </a:extLst>
          </p:cNvPr>
          <p:cNvSpPr>
            <a:spLocks noGrp="1"/>
          </p:cNvSpPr>
          <p:nvPr>
            <p:ph type="ftr" sz="quarter" idx="11"/>
          </p:nvPr>
        </p:nvSpPr>
        <p:spPr/>
        <p:txBody>
          <a:bodyPr/>
          <a:lstStyle/>
          <a:p>
            <a:endParaRPr lang="es-PE"/>
          </a:p>
        </p:txBody>
      </p:sp>
      <p:sp>
        <p:nvSpPr>
          <p:cNvPr id="5" name="Marcador de número de diapositiva 4">
            <a:extLst>
              <a:ext uri="{FF2B5EF4-FFF2-40B4-BE49-F238E27FC236}">
                <a16:creationId xmlns:a16="http://schemas.microsoft.com/office/drawing/2014/main" id="{EB8C3C27-3A4E-4091-BB96-BBF79D4028A2}"/>
              </a:ext>
            </a:extLst>
          </p:cNvPr>
          <p:cNvSpPr>
            <a:spLocks noGrp="1"/>
          </p:cNvSpPr>
          <p:nvPr>
            <p:ph type="sldNum" sz="quarter" idx="12"/>
          </p:nvPr>
        </p:nvSpPr>
        <p:spPr/>
        <p:txBody>
          <a:bodyPr/>
          <a:lstStyle/>
          <a:p>
            <a:fld id="{2C86D698-38A5-4E8D-A837-5976F76C7C3D}" type="slidenum">
              <a:rPr lang="es-PE" smtClean="0"/>
              <a:t>‹Nº›</a:t>
            </a:fld>
            <a:endParaRPr lang="es-PE"/>
          </a:p>
        </p:txBody>
      </p:sp>
    </p:spTree>
    <p:extLst>
      <p:ext uri="{BB962C8B-B14F-4D97-AF65-F5344CB8AC3E}">
        <p14:creationId xmlns:p14="http://schemas.microsoft.com/office/powerpoint/2010/main" val="29076889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D0556DAE-5D7F-4374-B051-1C7D9445881A}"/>
              </a:ext>
            </a:extLst>
          </p:cNvPr>
          <p:cNvSpPr>
            <a:spLocks noGrp="1"/>
          </p:cNvSpPr>
          <p:nvPr>
            <p:ph type="dt" sz="half" idx="10"/>
          </p:nvPr>
        </p:nvSpPr>
        <p:spPr/>
        <p:txBody>
          <a:bodyPr/>
          <a:lstStyle/>
          <a:p>
            <a:fld id="{62B57CAE-9E4D-4E34-A8B8-5446974AC291}" type="datetimeFigureOut">
              <a:rPr lang="es-PE" smtClean="0"/>
              <a:t>6/07/2020</a:t>
            </a:fld>
            <a:endParaRPr lang="es-PE"/>
          </a:p>
        </p:txBody>
      </p:sp>
      <p:sp>
        <p:nvSpPr>
          <p:cNvPr id="3" name="Marcador de pie de página 2">
            <a:extLst>
              <a:ext uri="{FF2B5EF4-FFF2-40B4-BE49-F238E27FC236}">
                <a16:creationId xmlns:a16="http://schemas.microsoft.com/office/drawing/2014/main" id="{5A95C15C-0DA3-4F78-971B-1694E909E959}"/>
              </a:ext>
            </a:extLst>
          </p:cNvPr>
          <p:cNvSpPr>
            <a:spLocks noGrp="1"/>
          </p:cNvSpPr>
          <p:nvPr>
            <p:ph type="ftr" sz="quarter" idx="11"/>
          </p:nvPr>
        </p:nvSpPr>
        <p:spPr/>
        <p:txBody>
          <a:bodyPr/>
          <a:lstStyle/>
          <a:p>
            <a:endParaRPr lang="es-PE"/>
          </a:p>
        </p:txBody>
      </p:sp>
      <p:sp>
        <p:nvSpPr>
          <p:cNvPr id="4" name="Marcador de número de diapositiva 3">
            <a:extLst>
              <a:ext uri="{FF2B5EF4-FFF2-40B4-BE49-F238E27FC236}">
                <a16:creationId xmlns:a16="http://schemas.microsoft.com/office/drawing/2014/main" id="{E8642C98-8E74-4C33-9245-CEB948524FEA}"/>
              </a:ext>
            </a:extLst>
          </p:cNvPr>
          <p:cNvSpPr>
            <a:spLocks noGrp="1"/>
          </p:cNvSpPr>
          <p:nvPr>
            <p:ph type="sldNum" sz="quarter" idx="12"/>
          </p:nvPr>
        </p:nvSpPr>
        <p:spPr/>
        <p:txBody>
          <a:bodyPr/>
          <a:lstStyle/>
          <a:p>
            <a:fld id="{2C86D698-38A5-4E8D-A837-5976F76C7C3D}" type="slidenum">
              <a:rPr lang="es-PE" smtClean="0"/>
              <a:t>‹Nº›</a:t>
            </a:fld>
            <a:endParaRPr lang="es-PE"/>
          </a:p>
        </p:txBody>
      </p:sp>
    </p:spTree>
    <p:extLst>
      <p:ext uri="{BB962C8B-B14F-4D97-AF65-F5344CB8AC3E}">
        <p14:creationId xmlns:p14="http://schemas.microsoft.com/office/powerpoint/2010/main" val="16365108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2BE882-3ECC-4A32-8C47-FCEE61BDA8A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contenido 2">
            <a:extLst>
              <a:ext uri="{FF2B5EF4-FFF2-40B4-BE49-F238E27FC236}">
                <a16:creationId xmlns:a16="http://schemas.microsoft.com/office/drawing/2014/main" id="{E71A9FE0-388A-447C-9456-BB5EB9912C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texto 3">
            <a:extLst>
              <a:ext uri="{FF2B5EF4-FFF2-40B4-BE49-F238E27FC236}">
                <a16:creationId xmlns:a16="http://schemas.microsoft.com/office/drawing/2014/main" id="{E5668A62-F6BD-4555-A681-49313893A3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BEB6B5EC-7067-45C5-B49B-731F7EE99FD5}"/>
              </a:ext>
            </a:extLst>
          </p:cNvPr>
          <p:cNvSpPr>
            <a:spLocks noGrp="1"/>
          </p:cNvSpPr>
          <p:nvPr>
            <p:ph type="dt" sz="half" idx="10"/>
          </p:nvPr>
        </p:nvSpPr>
        <p:spPr/>
        <p:txBody>
          <a:bodyPr/>
          <a:lstStyle/>
          <a:p>
            <a:fld id="{62B57CAE-9E4D-4E34-A8B8-5446974AC291}" type="datetimeFigureOut">
              <a:rPr lang="es-PE" smtClean="0"/>
              <a:t>6/07/2020</a:t>
            </a:fld>
            <a:endParaRPr lang="es-PE"/>
          </a:p>
        </p:txBody>
      </p:sp>
      <p:sp>
        <p:nvSpPr>
          <p:cNvPr id="6" name="Marcador de pie de página 5">
            <a:extLst>
              <a:ext uri="{FF2B5EF4-FFF2-40B4-BE49-F238E27FC236}">
                <a16:creationId xmlns:a16="http://schemas.microsoft.com/office/drawing/2014/main" id="{AE73F265-1E13-44A4-9679-D976CDE870F0}"/>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867E5A8E-F416-4D29-A52F-779BB9E4FE4C}"/>
              </a:ext>
            </a:extLst>
          </p:cNvPr>
          <p:cNvSpPr>
            <a:spLocks noGrp="1"/>
          </p:cNvSpPr>
          <p:nvPr>
            <p:ph type="sldNum" sz="quarter" idx="12"/>
          </p:nvPr>
        </p:nvSpPr>
        <p:spPr/>
        <p:txBody>
          <a:bodyPr/>
          <a:lstStyle/>
          <a:p>
            <a:fld id="{2C86D698-38A5-4E8D-A837-5976F76C7C3D}" type="slidenum">
              <a:rPr lang="es-PE" smtClean="0"/>
              <a:t>‹Nº›</a:t>
            </a:fld>
            <a:endParaRPr lang="es-PE"/>
          </a:p>
        </p:txBody>
      </p:sp>
    </p:spTree>
    <p:extLst>
      <p:ext uri="{BB962C8B-B14F-4D97-AF65-F5344CB8AC3E}">
        <p14:creationId xmlns:p14="http://schemas.microsoft.com/office/powerpoint/2010/main" val="26837084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AFC0DA-557A-4E71-BEFB-E2C23556CA94}"/>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PE"/>
          </a:p>
        </p:txBody>
      </p:sp>
      <p:sp>
        <p:nvSpPr>
          <p:cNvPr id="3" name="Marcador de posición de imagen 2">
            <a:extLst>
              <a:ext uri="{FF2B5EF4-FFF2-40B4-BE49-F238E27FC236}">
                <a16:creationId xmlns:a16="http://schemas.microsoft.com/office/drawing/2014/main" id="{161B8553-0FAF-435C-87B5-D0B821D2804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PE"/>
          </a:p>
        </p:txBody>
      </p:sp>
      <p:sp>
        <p:nvSpPr>
          <p:cNvPr id="4" name="Marcador de texto 3">
            <a:extLst>
              <a:ext uri="{FF2B5EF4-FFF2-40B4-BE49-F238E27FC236}">
                <a16:creationId xmlns:a16="http://schemas.microsoft.com/office/drawing/2014/main" id="{B9FC1D10-7A51-4422-9F29-6F23DD87B5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EBC2784-3CB6-4DE1-A990-6EF90A1CD1F0}"/>
              </a:ext>
            </a:extLst>
          </p:cNvPr>
          <p:cNvSpPr>
            <a:spLocks noGrp="1"/>
          </p:cNvSpPr>
          <p:nvPr>
            <p:ph type="dt" sz="half" idx="10"/>
          </p:nvPr>
        </p:nvSpPr>
        <p:spPr/>
        <p:txBody>
          <a:bodyPr/>
          <a:lstStyle/>
          <a:p>
            <a:fld id="{62B57CAE-9E4D-4E34-A8B8-5446974AC291}" type="datetimeFigureOut">
              <a:rPr lang="es-PE" smtClean="0"/>
              <a:t>6/07/2020</a:t>
            </a:fld>
            <a:endParaRPr lang="es-PE"/>
          </a:p>
        </p:txBody>
      </p:sp>
      <p:sp>
        <p:nvSpPr>
          <p:cNvPr id="6" name="Marcador de pie de página 5">
            <a:extLst>
              <a:ext uri="{FF2B5EF4-FFF2-40B4-BE49-F238E27FC236}">
                <a16:creationId xmlns:a16="http://schemas.microsoft.com/office/drawing/2014/main" id="{A4B58D65-99C4-4BD9-A0F4-0CBCA80B472C}"/>
              </a:ext>
            </a:extLst>
          </p:cNvPr>
          <p:cNvSpPr>
            <a:spLocks noGrp="1"/>
          </p:cNvSpPr>
          <p:nvPr>
            <p:ph type="ftr" sz="quarter" idx="11"/>
          </p:nvPr>
        </p:nvSpPr>
        <p:spPr/>
        <p:txBody>
          <a:bodyPr/>
          <a:lstStyle/>
          <a:p>
            <a:endParaRPr lang="es-PE"/>
          </a:p>
        </p:txBody>
      </p:sp>
      <p:sp>
        <p:nvSpPr>
          <p:cNvPr id="7" name="Marcador de número de diapositiva 6">
            <a:extLst>
              <a:ext uri="{FF2B5EF4-FFF2-40B4-BE49-F238E27FC236}">
                <a16:creationId xmlns:a16="http://schemas.microsoft.com/office/drawing/2014/main" id="{98862E37-454C-4857-8D08-13EB062039CD}"/>
              </a:ext>
            </a:extLst>
          </p:cNvPr>
          <p:cNvSpPr>
            <a:spLocks noGrp="1"/>
          </p:cNvSpPr>
          <p:nvPr>
            <p:ph type="sldNum" sz="quarter" idx="12"/>
          </p:nvPr>
        </p:nvSpPr>
        <p:spPr/>
        <p:txBody>
          <a:bodyPr/>
          <a:lstStyle/>
          <a:p>
            <a:fld id="{2C86D698-38A5-4E8D-A837-5976F76C7C3D}" type="slidenum">
              <a:rPr lang="es-PE" smtClean="0"/>
              <a:t>‹Nº›</a:t>
            </a:fld>
            <a:endParaRPr lang="es-PE"/>
          </a:p>
        </p:txBody>
      </p:sp>
    </p:spTree>
    <p:extLst>
      <p:ext uri="{BB962C8B-B14F-4D97-AF65-F5344CB8AC3E}">
        <p14:creationId xmlns:p14="http://schemas.microsoft.com/office/powerpoint/2010/main" val="1055666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F86BFE15-3993-47CC-B5E5-D83DFACC5A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PE"/>
          </a:p>
        </p:txBody>
      </p:sp>
      <p:sp>
        <p:nvSpPr>
          <p:cNvPr id="3" name="Marcador de texto 2">
            <a:extLst>
              <a:ext uri="{FF2B5EF4-FFF2-40B4-BE49-F238E27FC236}">
                <a16:creationId xmlns:a16="http://schemas.microsoft.com/office/drawing/2014/main" id="{AE837627-EA83-4F2D-9825-6951645677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PE"/>
          </a:p>
        </p:txBody>
      </p:sp>
      <p:sp>
        <p:nvSpPr>
          <p:cNvPr id="4" name="Marcador de fecha 3">
            <a:extLst>
              <a:ext uri="{FF2B5EF4-FFF2-40B4-BE49-F238E27FC236}">
                <a16:creationId xmlns:a16="http://schemas.microsoft.com/office/drawing/2014/main" id="{2554CED0-EBD8-4EC1-B22F-0FD5A113A64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B57CAE-9E4D-4E34-A8B8-5446974AC291}" type="datetimeFigureOut">
              <a:rPr lang="es-PE" smtClean="0"/>
              <a:t>6/07/2020</a:t>
            </a:fld>
            <a:endParaRPr lang="es-PE"/>
          </a:p>
        </p:txBody>
      </p:sp>
      <p:sp>
        <p:nvSpPr>
          <p:cNvPr id="5" name="Marcador de pie de página 4">
            <a:extLst>
              <a:ext uri="{FF2B5EF4-FFF2-40B4-BE49-F238E27FC236}">
                <a16:creationId xmlns:a16="http://schemas.microsoft.com/office/drawing/2014/main" id="{E3895A08-AFD2-4727-838B-6B6C1F982B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PE"/>
          </a:p>
        </p:txBody>
      </p:sp>
      <p:sp>
        <p:nvSpPr>
          <p:cNvPr id="6" name="Marcador de número de diapositiva 5">
            <a:extLst>
              <a:ext uri="{FF2B5EF4-FFF2-40B4-BE49-F238E27FC236}">
                <a16:creationId xmlns:a16="http://schemas.microsoft.com/office/drawing/2014/main" id="{B2A3DC77-0C4A-430F-94AE-21DC8EB8364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86D698-38A5-4E8D-A837-5976F76C7C3D}" type="slidenum">
              <a:rPr lang="es-PE" smtClean="0"/>
              <a:t>‹Nº›</a:t>
            </a:fld>
            <a:endParaRPr lang="es-PE"/>
          </a:p>
        </p:txBody>
      </p:sp>
    </p:spTree>
    <p:extLst>
      <p:ext uri="{BB962C8B-B14F-4D97-AF65-F5344CB8AC3E}">
        <p14:creationId xmlns:p14="http://schemas.microsoft.com/office/powerpoint/2010/main" val="15821710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P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9558FF66-790F-4B19-9DCE-CB5CF2534D1B}"/>
              </a:ext>
            </a:extLst>
          </p:cNvPr>
          <p:cNvSpPr/>
          <p:nvPr/>
        </p:nvSpPr>
        <p:spPr>
          <a:xfrm>
            <a:off x="1109389" y="885885"/>
            <a:ext cx="9968865" cy="2123658"/>
          </a:xfrm>
          <a:prstGeom prst="rect">
            <a:avLst/>
          </a:prstGeom>
        </p:spPr>
        <p:txBody>
          <a:bodyPr wrap="square">
            <a:spAutoFit/>
          </a:bodyPr>
          <a:lstStyle/>
          <a:p>
            <a:r>
              <a:rPr lang="es-PE" sz="44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FInding</a:t>
            </a:r>
            <a:r>
              <a:rPr lang="es-PE" sz="4400" b="1" dirty="0">
                <a:solidFill>
                  <a:srgbClr val="0070C0"/>
                </a:solidFill>
                <a:effectLst>
                  <a:outerShdw blurRad="38100" dist="38100" dir="2700000" algn="tl">
                    <a:srgbClr val="000000">
                      <a:alpha val="43137"/>
                    </a:srgbClr>
                  </a:outerShdw>
                </a:effectLst>
                <a:latin typeface="Roboto" pitchFamily="2" charset="0"/>
                <a:ea typeface="Roboto" pitchFamily="2" charset="0"/>
              </a:rPr>
              <a:t> a </a:t>
            </a:r>
            <a:r>
              <a:rPr lang="es-PE" sz="44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Better</a:t>
            </a:r>
            <a:r>
              <a:rPr lang="es-PE" sz="4400" b="1" dirty="0">
                <a:solidFill>
                  <a:srgbClr val="0070C0"/>
                </a:solidFill>
                <a:effectLst>
                  <a:outerShdw blurRad="38100" dist="38100" dir="2700000" algn="tl">
                    <a:srgbClr val="000000">
                      <a:alpha val="43137"/>
                    </a:srgbClr>
                  </a:outerShdw>
                </a:effectLst>
                <a:latin typeface="Roboto" pitchFamily="2" charset="0"/>
                <a:ea typeface="Roboto" pitchFamily="2" charset="0"/>
              </a:rPr>
              <a:t> Place in Scarborough, Toronto </a:t>
            </a:r>
            <a:r>
              <a:rPr lang="es-PE" sz="44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by</a:t>
            </a:r>
            <a:r>
              <a:rPr lang="es-PE" sz="4400" b="1" dirty="0">
                <a:solidFill>
                  <a:srgbClr val="0070C0"/>
                </a:solidFill>
                <a:effectLst>
                  <a:outerShdw blurRad="38100" dist="38100" dir="2700000" algn="tl">
                    <a:srgbClr val="000000">
                      <a:alpha val="43137"/>
                    </a:srgbClr>
                  </a:outerShdw>
                </a:effectLst>
                <a:latin typeface="Roboto" pitchFamily="2" charset="0"/>
                <a:ea typeface="Roboto" pitchFamily="2" charset="0"/>
              </a:rPr>
              <a:t> </a:t>
            </a:r>
            <a:r>
              <a:rPr lang="es-PE" sz="44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using</a:t>
            </a:r>
            <a:r>
              <a:rPr lang="es-PE" sz="4400" b="1" dirty="0">
                <a:solidFill>
                  <a:srgbClr val="0070C0"/>
                </a:solidFill>
                <a:effectLst>
                  <a:outerShdw blurRad="38100" dist="38100" dir="2700000" algn="tl">
                    <a:srgbClr val="000000">
                      <a:alpha val="43137"/>
                    </a:srgbClr>
                  </a:outerShdw>
                </a:effectLst>
                <a:latin typeface="Roboto" pitchFamily="2" charset="0"/>
                <a:ea typeface="Roboto" pitchFamily="2" charset="0"/>
              </a:rPr>
              <a:t> </a:t>
            </a:r>
            <a:r>
              <a:rPr lang="es-PE" sz="44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Clustering</a:t>
            </a:r>
            <a:r>
              <a:rPr lang="es-PE" sz="4400" b="1" dirty="0">
                <a:solidFill>
                  <a:srgbClr val="0070C0"/>
                </a:solidFill>
                <a:effectLst>
                  <a:outerShdw blurRad="38100" dist="38100" dir="2700000" algn="tl">
                    <a:srgbClr val="000000">
                      <a:alpha val="43137"/>
                    </a:srgbClr>
                  </a:outerShdw>
                </a:effectLst>
                <a:latin typeface="Roboto" pitchFamily="2" charset="0"/>
                <a:ea typeface="Roboto" pitchFamily="2" charset="0"/>
              </a:rPr>
              <a:t> and Data </a:t>
            </a:r>
            <a:r>
              <a:rPr lang="es-PE" sz="44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Location</a:t>
            </a:r>
            <a:endParaRPr lang="es-PE" sz="4400" b="1" dirty="0">
              <a:solidFill>
                <a:srgbClr val="0070C0"/>
              </a:solidFill>
              <a:effectLst>
                <a:outerShdw blurRad="38100" dist="38100" dir="2700000" algn="tl">
                  <a:srgbClr val="000000">
                    <a:alpha val="43137"/>
                  </a:srgbClr>
                </a:outerShdw>
              </a:effectLst>
              <a:latin typeface="Roboto" pitchFamily="2" charset="0"/>
              <a:ea typeface="Roboto" pitchFamily="2" charset="0"/>
            </a:endParaRPr>
          </a:p>
        </p:txBody>
      </p:sp>
      <p:sp>
        <p:nvSpPr>
          <p:cNvPr id="3" name="Rectángulo 2">
            <a:extLst>
              <a:ext uri="{FF2B5EF4-FFF2-40B4-BE49-F238E27FC236}">
                <a16:creationId xmlns:a16="http://schemas.microsoft.com/office/drawing/2014/main" id="{1CF954F5-643B-4AD7-B604-C448C70CEC23}"/>
              </a:ext>
            </a:extLst>
          </p:cNvPr>
          <p:cNvSpPr/>
          <p:nvPr/>
        </p:nvSpPr>
        <p:spPr>
          <a:xfrm>
            <a:off x="1109389" y="3287852"/>
            <a:ext cx="3351367" cy="584775"/>
          </a:xfrm>
          <a:prstGeom prst="rect">
            <a:avLst/>
          </a:prstGeom>
        </p:spPr>
        <p:txBody>
          <a:bodyPr wrap="none">
            <a:spAutoFit/>
          </a:bodyPr>
          <a:lstStyle/>
          <a:p>
            <a:r>
              <a:rPr lang="es-PE" sz="3200" i="1" dirty="0" err="1">
                <a:solidFill>
                  <a:srgbClr val="002060"/>
                </a:solidFill>
                <a:effectLst>
                  <a:outerShdw blurRad="38100" dist="38100" dir="2700000" algn="tl">
                    <a:srgbClr val="000000">
                      <a:alpha val="43137"/>
                    </a:srgbClr>
                  </a:outerShdw>
                </a:effectLst>
                <a:latin typeface="Roboto" pitchFamily="2" charset="0"/>
                <a:ea typeface="Roboto" pitchFamily="2" charset="0"/>
              </a:rPr>
              <a:t>Capstone</a:t>
            </a:r>
            <a:r>
              <a:rPr lang="es-PE" sz="3200" i="1" dirty="0">
                <a:solidFill>
                  <a:srgbClr val="002060"/>
                </a:solidFill>
                <a:effectLst>
                  <a:outerShdw blurRad="38100" dist="38100" dir="2700000" algn="tl">
                    <a:srgbClr val="000000">
                      <a:alpha val="43137"/>
                    </a:srgbClr>
                  </a:outerShdw>
                </a:effectLst>
                <a:latin typeface="Roboto" pitchFamily="2" charset="0"/>
                <a:ea typeface="Roboto" pitchFamily="2" charset="0"/>
              </a:rPr>
              <a:t> Project</a:t>
            </a:r>
          </a:p>
        </p:txBody>
      </p:sp>
      <p:pic>
        <p:nvPicPr>
          <p:cNvPr id="9222" name="Picture 6" descr="Bu Şehirlerde Vegan Olmak Bir Harika | Skyscanner Haberler">
            <a:extLst>
              <a:ext uri="{FF2B5EF4-FFF2-40B4-BE49-F238E27FC236}">
                <a16:creationId xmlns:a16="http://schemas.microsoft.com/office/drawing/2014/main" id="{8BE88F14-6320-459B-A522-81C9DD38CA8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7875" y="3009543"/>
            <a:ext cx="5220379" cy="3393324"/>
          </a:xfrm>
          <a:prstGeom prst="rect">
            <a:avLst/>
          </a:prstGeom>
          <a:noFill/>
          <a:effectLst>
            <a:innerShdw blurRad="114300">
              <a:prstClr val="black"/>
            </a:inn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00279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7E47409-39B7-4C23-AAD2-CE3992DEA8C1}"/>
              </a:ext>
            </a:extLst>
          </p:cNvPr>
          <p:cNvSpPr/>
          <p:nvPr/>
        </p:nvSpPr>
        <p:spPr>
          <a:xfrm>
            <a:off x="646401" y="634484"/>
            <a:ext cx="10481331" cy="707886"/>
          </a:xfrm>
          <a:prstGeom prst="rect">
            <a:avLst/>
          </a:prstGeom>
        </p:spPr>
        <p:txBody>
          <a:bodyPr wrap="none">
            <a:spAutoFit/>
          </a:bodyPr>
          <a:lstStyle/>
          <a:p>
            <a:r>
              <a:rPr lang="es-PE" sz="40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Analysis</a:t>
            </a:r>
            <a:r>
              <a:rPr lang="es-PE" sz="4000" b="1" dirty="0">
                <a:solidFill>
                  <a:srgbClr val="0070C0"/>
                </a:solidFill>
                <a:effectLst>
                  <a:outerShdw blurRad="38100" dist="38100" dir="2700000" algn="tl">
                    <a:srgbClr val="000000">
                      <a:alpha val="43137"/>
                    </a:srgbClr>
                  </a:outerShdw>
                </a:effectLst>
                <a:latin typeface="Roboto" pitchFamily="2" charset="0"/>
                <a:ea typeface="Roboto" pitchFamily="2" charset="0"/>
              </a:rPr>
              <a:t>: </a:t>
            </a:r>
            <a:r>
              <a:rPr lang="en-US" sz="2800" dirty="0">
                <a:solidFill>
                  <a:srgbClr val="0070C0"/>
                </a:solidFill>
                <a:latin typeface="Roboto" pitchFamily="2" charset="0"/>
                <a:ea typeface="Roboto" pitchFamily="2" charset="0"/>
              </a:rPr>
              <a:t>Average Housing Price by Clusters in Scarborough</a:t>
            </a:r>
            <a:endParaRPr lang="en-US" sz="4000" dirty="0">
              <a:solidFill>
                <a:srgbClr val="0070C0"/>
              </a:solidFill>
              <a:latin typeface="Roboto" pitchFamily="2" charset="0"/>
              <a:ea typeface="Roboto" pitchFamily="2" charset="0"/>
            </a:endParaRPr>
          </a:p>
        </p:txBody>
      </p:sp>
      <p:pic>
        <p:nvPicPr>
          <p:cNvPr id="7170" name="Picture 2">
            <a:extLst>
              <a:ext uri="{FF2B5EF4-FFF2-40B4-BE49-F238E27FC236}">
                <a16:creationId xmlns:a16="http://schemas.microsoft.com/office/drawing/2014/main" id="{2AF72D59-C98D-44BF-A14D-8F146F9777C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250"/>
          <a:stretch/>
        </p:blipFill>
        <p:spPr bwMode="auto">
          <a:xfrm>
            <a:off x="2664749" y="1707610"/>
            <a:ext cx="6444634" cy="51218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29613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7E47409-39B7-4C23-AAD2-CE3992DEA8C1}"/>
              </a:ext>
            </a:extLst>
          </p:cNvPr>
          <p:cNvSpPr/>
          <p:nvPr/>
        </p:nvSpPr>
        <p:spPr>
          <a:xfrm>
            <a:off x="646401" y="634484"/>
            <a:ext cx="10481331" cy="707886"/>
          </a:xfrm>
          <a:prstGeom prst="rect">
            <a:avLst/>
          </a:prstGeom>
        </p:spPr>
        <p:txBody>
          <a:bodyPr wrap="none">
            <a:spAutoFit/>
          </a:bodyPr>
          <a:lstStyle/>
          <a:p>
            <a:r>
              <a:rPr lang="es-PE" sz="40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Analysis</a:t>
            </a:r>
            <a:r>
              <a:rPr lang="es-PE" sz="4000" b="1" dirty="0">
                <a:solidFill>
                  <a:srgbClr val="0070C0"/>
                </a:solidFill>
                <a:effectLst>
                  <a:outerShdw blurRad="38100" dist="38100" dir="2700000" algn="tl">
                    <a:srgbClr val="000000">
                      <a:alpha val="43137"/>
                    </a:srgbClr>
                  </a:outerShdw>
                </a:effectLst>
                <a:latin typeface="Roboto" pitchFamily="2" charset="0"/>
                <a:ea typeface="Roboto" pitchFamily="2" charset="0"/>
              </a:rPr>
              <a:t>: </a:t>
            </a:r>
            <a:r>
              <a:rPr lang="en-US" sz="2800" dirty="0">
                <a:solidFill>
                  <a:srgbClr val="0070C0"/>
                </a:solidFill>
                <a:latin typeface="Roboto" pitchFamily="2" charset="0"/>
                <a:ea typeface="Roboto" pitchFamily="2" charset="0"/>
              </a:rPr>
              <a:t>Average Housing Price by Clusters in Scarborough</a:t>
            </a:r>
            <a:endParaRPr lang="en-US" sz="4000" dirty="0">
              <a:solidFill>
                <a:srgbClr val="0070C0"/>
              </a:solidFill>
              <a:latin typeface="Roboto" pitchFamily="2" charset="0"/>
              <a:ea typeface="Roboto" pitchFamily="2" charset="0"/>
            </a:endParaRPr>
          </a:p>
        </p:txBody>
      </p:sp>
      <p:pic>
        <p:nvPicPr>
          <p:cNvPr id="8194" name="Picture 2">
            <a:extLst>
              <a:ext uri="{FF2B5EF4-FFF2-40B4-BE49-F238E27FC236}">
                <a16:creationId xmlns:a16="http://schemas.microsoft.com/office/drawing/2014/main" id="{027A5FEE-CA9E-4782-AED6-DF4F11E4190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143" t="7916" r="10932"/>
          <a:stretch/>
        </p:blipFill>
        <p:spPr bwMode="auto">
          <a:xfrm>
            <a:off x="3422780" y="1646449"/>
            <a:ext cx="4928572" cy="52115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39496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7E47409-39B7-4C23-AAD2-CE3992DEA8C1}"/>
              </a:ext>
            </a:extLst>
          </p:cNvPr>
          <p:cNvSpPr/>
          <p:nvPr/>
        </p:nvSpPr>
        <p:spPr>
          <a:xfrm>
            <a:off x="646401" y="634484"/>
            <a:ext cx="7948010" cy="707886"/>
          </a:xfrm>
          <a:prstGeom prst="rect">
            <a:avLst/>
          </a:prstGeom>
        </p:spPr>
        <p:txBody>
          <a:bodyPr wrap="none">
            <a:spAutoFit/>
          </a:bodyPr>
          <a:lstStyle/>
          <a:p>
            <a:r>
              <a:rPr lang="es-PE" sz="40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Results</a:t>
            </a:r>
            <a:r>
              <a:rPr lang="es-PE" sz="4000" b="1" dirty="0">
                <a:solidFill>
                  <a:srgbClr val="0070C0"/>
                </a:solidFill>
                <a:effectLst>
                  <a:outerShdw blurRad="38100" dist="38100" dir="2700000" algn="tl">
                    <a:srgbClr val="000000">
                      <a:alpha val="43137"/>
                    </a:srgbClr>
                  </a:outerShdw>
                </a:effectLst>
                <a:latin typeface="Roboto" pitchFamily="2" charset="0"/>
                <a:ea typeface="Roboto" pitchFamily="2" charset="0"/>
              </a:rPr>
              <a:t>: </a:t>
            </a:r>
            <a:r>
              <a:rPr lang="en-US" sz="3200" dirty="0">
                <a:solidFill>
                  <a:srgbClr val="0070C0"/>
                </a:solidFill>
                <a:latin typeface="Arial" panose="020B0604020202020204" pitchFamily="34" charset="0"/>
              </a:rPr>
              <a:t>Map of Clusters in Scarborough</a:t>
            </a:r>
            <a:endParaRPr lang="en-US" sz="4000" dirty="0">
              <a:solidFill>
                <a:srgbClr val="0070C0"/>
              </a:solidFill>
              <a:latin typeface="Arial" panose="020B0604020202020204" pitchFamily="34" charset="0"/>
            </a:endParaRPr>
          </a:p>
        </p:txBody>
      </p:sp>
      <p:pic>
        <p:nvPicPr>
          <p:cNvPr id="4" name="Picture 2">
            <a:extLst>
              <a:ext uri="{FF2B5EF4-FFF2-40B4-BE49-F238E27FC236}">
                <a16:creationId xmlns:a16="http://schemas.microsoft.com/office/drawing/2014/main" id="{A6A3C92E-CC2D-480F-93FD-8D01CEB7CD9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9055" t="18650" r="10641" b="1085"/>
          <a:stretch/>
        </p:blipFill>
        <p:spPr bwMode="auto">
          <a:xfrm>
            <a:off x="3009216" y="1853514"/>
            <a:ext cx="6173567" cy="46461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66270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7E47409-39B7-4C23-AAD2-CE3992DEA8C1}"/>
              </a:ext>
            </a:extLst>
          </p:cNvPr>
          <p:cNvSpPr/>
          <p:nvPr/>
        </p:nvSpPr>
        <p:spPr>
          <a:xfrm>
            <a:off x="646401" y="634484"/>
            <a:ext cx="2763898" cy="707886"/>
          </a:xfrm>
          <a:prstGeom prst="rect">
            <a:avLst/>
          </a:prstGeom>
        </p:spPr>
        <p:txBody>
          <a:bodyPr wrap="none">
            <a:spAutoFit/>
          </a:bodyPr>
          <a:lstStyle/>
          <a:p>
            <a:r>
              <a:rPr lang="es-PE" sz="40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Conclusion</a:t>
            </a:r>
            <a:endParaRPr lang="es-PE" sz="4000" dirty="0"/>
          </a:p>
        </p:txBody>
      </p:sp>
      <p:sp>
        <p:nvSpPr>
          <p:cNvPr id="3" name="CuadroTexto 2">
            <a:extLst>
              <a:ext uri="{FF2B5EF4-FFF2-40B4-BE49-F238E27FC236}">
                <a16:creationId xmlns:a16="http://schemas.microsoft.com/office/drawing/2014/main" id="{746BBBA3-B76A-45CD-9AE1-8CE296E54E87}"/>
              </a:ext>
            </a:extLst>
          </p:cNvPr>
          <p:cNvSpPr txBox="1"/>
          <p:nvPr/>
        </p:nvSpPr>
        <p:spPr>
          <a:xfrm>
            <a:off x="646402" y="2095499"/>
            <a:ext cx="10771242" cy="3108543"/>
          </a:xfrm>
          <a:prstGeom prst="rect">
            <a:avLst/>
          </a:prstGeom>
          <a:noFill/>
        </p:spPr>
        <p:txBody>
          <a:bodyPr wrap="square" rtlCol="0">
            <a:spAutoFit/>
          </a:bodyPr>
          <a:lstStyle/>
          <a:p>
            <a:r>
              <a:rPr lang="en-US" sz="2800" dirty="0">
                <a:solidFill>
                  <a:srgbClr val="333333"/>
                </a:solidFill>
                <a:latin typeface="Arial" panose="020B0604020202020204" pitchFamily="34" charset="0"/>
              </a:rPr>
              <a:t>Using k-means cluster algorithm to separate the neighborhood into 10 different clusters, which have very-similar neighborhoods around them.</a:t>
            </a:r>
          </a:p>
          <a:p>
            <a:endParaRPr lang="en-US" sz="2800" dirty="0">
              <a:solidFill>
                <a:srgbClr val="333333"/>
              </a:solidFill>
              <a:latin typeface="Arial" panose="020B0604020202020204" pitchFamily="34" charset="0"/>
            </a:endParaRPr>
          </a:p>
          <a:p>
            <a:r>
              <a:rPr lang="en-US" sz="2800" dirty="0">
                <a:solidFill>
                  <a:srgbClr val="333333"/>
                </a:solidFill>
                <a:latin typeface="Arial" panose="020B0604020202020204" pitchFamily="34" charset="0"/>
              </a:rPr>
              <a:t>Using the charts above results presented to a particular neighborhood based on average house prices and school rating  help people is to choose a better neighborhood in Scarborough.</a:t>
            </a:r>
          </a:p>
        </p:txBody>
      </p:sp>
    </p:spTree>
    <p:extLst>
      <p:ext uri="{BB962C8B-B14F-4D97-AF65-F5344CB8AC3E}">
        <p14:creationId xmlns:p14="http://schemas.microsoft.com/office/powerpoint/2010/main" val="31476217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EA8E2F48-F22C-4949-9EEC-0C8096B4DA44}"/>
              </a:ext>
            </a:extLst>
          </p:cNvPr>
          <p:cNvSpPr/>
          <p:nvPr/>
        </p:nvSpPr>
        <p:spPr>
          <a:xfrm>
            <a:off x="1355554" y="1472684"/>
            <a:ext cx="4454696" cy="646331"/>
          </a:xfrm>
          <a:prstGeom prst="rect">
            <a:avLst/>
          </a:prstGeom>
        </p:spPr>
        <p:txBody>
          <a:bodyPr wrap="square">
            <a:spAutoFit/>
          </a:bodyPr>
          <a:lstStyle/>
          <a:p>
            <a:r>
              <a:rPr lang="es-PE" sz="3600" b="1" dirty="0">
                <a:solidFill>
                  <a:srgbClr val="002060"/>
                </a:solidFill>
                <a:effectLst>
                  <a:outerShdw blurRad="38100" dist="38100" dir="2700000" algn="tl">
                    <a:srgbClr val="000000">
                      <a:alpha val="43137"/>
                    </a:srgbClr>
                  </a:outerShdw>
                </a:effectLst>
                <a:latin typeface="Roboto" pitchFamily="2" charset="0"/>
                <a:ea typeface="Roboto" pitchFamily="2" charset="0"/>
              </a:rPr>
              <a:t>AGENDA</a:t>
            </a:r>
          </a:p>
        </p:txBody>
      </p:sp>
      <p:sp>
        <p:nvSpPr>
          <p:cNvPr id="3" name="Rectángulo 2">
            <a:extLst>
              <a:ext uri="{FF2B5EF4-FFF2-40B4-BE49-F238E27FC236}">
                <a16:creationId xmlns:a16="http://schemas.microsoft.com/office/drawing/2014/main" id="{95B37A08-06D8-4E27-B11E-1F1EF1E4DF64}"/>
              </a:ext>
            </a:extLst>
          </p:cNvPr>
          <p:cNvSpPr/>
          <p:nvPr/>
        </p:nvSpPr>
        <p:spPr>
          <a:xfrm>
            <a:off x="1355554" y="2310884"/>
            <a:ext cx="4911896" cy="3354765"/>
          </a:xfrm>
          <a:prstGeom prst="rect">
            <a:avLst/>
          </a:prstGeom>
        </p:spPr>
        <p:txBody>
          <a:bodyPr wrap="square">
            <a:spAutoFit/>
          </a:bodyPr>
          <a:lstStyle/>
          <a:p>
            <a:pPr marL="285750" indent="-285750">
              <a:lnSpc>
                <a:spcPct val="150000"/>
              </a:lnSpc>
              <a:buFont typeface="Arial" panose="020B0604020202020204" pitchFamily="34" charset="0"/>
              <a:buChar char="•"/>
            </a:pPr>
            <a:r>
              <a:rPr lang="es-PE" sz="24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Introduction</a:t>
            </a:r>
            <a:endParaRPr lang="es-PE" sz="2400" b="1" dirty="0">
              <a:solidFill>
                <a:srgbClr val="0070C0"/>
              </a:solidFill>
              <a:effectLst>
                <a:outerShdw blurRad="38100" dist="38100" dir="2700000" algn="tl">
                  <a:srgbClr val="000000">
                    <a:alpha val="43137"/>
                  </a:srgbClr>
                </a:outerShdw>
              </a:effectLst>
              <a:latin typeface="Roboto" pitchFamily="2" charset="0"/>
              <a:ea typeface="Roboto" pitchFamily="2" charset="0"/>
            </a:endParaRPr>
          </a:p>
          <a:p>
            <a:pPr marL="285750" indent="-285750">
              <a:lnSpc>
                <a:spcPct val="150000"/>
              </a:lnSpc>
              <a:buFont typeface="Arial" panose="020B0604020202020204" pitchFamily="34" charset="0"/>
              <a:buChar char="•"/>
            </a:pPr>
            <a:r>
              <a:rPr lang="es-PE" sz="2400" b="1" dirty="0">
                <a:solidFill>
                  <a:srgbClr val="0070C0"/>
                </a:solidFill>
                <a:effectLst>
                  <a:outerShdw blurRad="38100" dist="38100" dir="2700000" algn="tl">
                    <a:srgbClr val="000000">
                      <a:alpha val="43137"/>
                    </a:srgbClr>
                  </a:outerShdw>
                </a:effectLst>
                <a:latin typeface="Roboto" pitchFamily="2" charset="0"/>
                <a:ea typeface="Roboto" pitchFamily="2" charset="0"/>
              </a:rPr>
              <a:t>Data</a:t>
            </a:r>
          </a:p>
          <a:p>
            <a:pPr marL="285750" indent="-285750">
              <a:lnSpc>
                <a:spcPct val="150000"/>
              </a:lnSpc>
              <a:buFont typeface="Arial" panose="020B0604020202020204" pitchFamily="34" charset="0"/>
              <a:buChar char="•"/>
            </a:pPr>
            <a:r>
              <a:rPr lang="es-PE" sz="24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Methodology</a:t>
            </a:r>
            <a:endParaRPr lang="es-PE" sz="2400" b="1" dirty="0">
              <a:solidFill>
                <a:srgbClr val="0070C0"/>
              </a:solidFill>
              <a:effectLst>
                <a:outerShdw blurRad="38100" dist="38100" dir="2700000" algn="tl">
                  <a:srgbClr val="000000">
                    <a:alpha val="43137"/>
                  </a:srgbClr>
                </a:outerShdw>
              </a:effectLst>
              <a:latin typeface="Roboto" pitchFamily="2" charset="0"/>
              <a:ea typeface="Roboto" pitchFamily="2" charset="0"/>
            </a:endParaRPr>
          </a:p>
          <a:p>
            <a:pPr marL="285750" indent="-285750">
              <a:lnSpc>
                <a:spcPct val="150000"/>
              </a:lnSpc>
              <a:buFont typeface="Arial" panose="020B0604020202020204" pitchFamily="34" charset="0"/>
              <a:buChar char="•"/>
            </a:pPr>
            <a:r>
              <a:rPr lang="es-PE" sz="24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Analysis</a:t>
            </a:r>
            <a:endParaRPr lang="es-PE" sz="2400" b="1" dirty="0">
              <a:solidFill>
                <a:srgbClr val="0070C0"/>
              </a:solidFill>
              <a:effectLst>
                <a:outerShdw blurRad="38100" dist="38100" dir="2700000" algn="tl">
                  <a:srgbClr val="000000">
                    <a:alpha val="43137"/>
                  </a:srgbClr>
                </a:outerShdw>
              </a:effectLst>
              <a:latin typeface="Roboto" pitchFamily="2" charset="0"/>
              <a:ea typeface="Roboto" pitchFamily="2" charset="0"/>
            </a:endParaRPr>
          </a:p>
          <a:p>
            <a:pPr marL="285750" indent="-285750">
              <a:lnSpc>
                <a:spcPct val="150000"/>
              </a:lnSpc>
              <a:buFont typeface="Arial" panose="020B0604020202020204" pitchFamily="34" charset="0"/>
              <a:buChar char="•"/>
            </a:pPr>
            <a:r>
              <a:rPr lang="es-PE" sz="24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Results</a:t>
            </a:r>
            <a:endParaRPr lang="es-PE" sz="2400" b="1" dirty="0">
              <a:solidFill>
                <a:srgbClr val="0070C0"/>
              </a:solidFill>
              <a:effectLst>
                <a:outerShdw blurRad="38100" dist="38100" dir="2700000" algn="tl">
                  <a:srgbClr val="000000">
                    <a:alpha val="43137"/>
                  </a:srgbClr>
                </a:outerShdw>
              </a:effectLst>
              <a:latin typeface="Roboto" pitchFamily="2" charset="0"/>
              <a:ea typeface="Roboto" pitchFamily="2" charset="0"/>
            </a:endParaRPr>
          </a:p>
          <a:p>
            <a:pPr marL="285750" indent="-285750">
              <a:lnSpc>
                <a:spcPct val="150000"/>
              </a:lnSpc>
              <a:buFont typeface="Arial" panose="020B0604020202020204" pitchFamily="34" charset="0"/>
              <a:buChar char="•"/>
            </a:pPr>
            <a:r>
              <a:rPr lang="es-PE" sz="24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Conclusion</a:t>
            </a:r>
            <a:endParaRPr lang="es-PE" sz="2400" b="1" dirty="0">
              <a:solidFill>
                <a:srgbClr val="0070C0"/>
              </a:solidFill>
              <a:effectLst>
                <a:outerShdw blurRad="38100" dist="38100" dir="2700000" algn="tl">
                  <a:srgbClr val="000000">
                    <a:alpha val="43137"/>
                  </a:srgbClr>
                </a:outerShdw>
              </a:effectLst>
              <a:latin typeface="Roboto" pitchFamily="2" charset="0"/>
              <a:ea typeface="Roboto" pitchFamily="2" charset="0"/>
            </a:endParaRPr>
          </a:p>
        </p:txBody>
      </p:sp>
      <p:pic>
        <p:nvPicPr>
          <p:cNvPr id="1028" name="Picture 4" descr="The GRoLTS-Checklist: Guidelines for Reporting on Latent ...">
            <a:extLst>
              <a:ext uri="{FF2B5EF4-FFF2-40B4-BE49-F238E27FC236}">
                <a16:creationId xmlns:a16="http://schemas.microsoft.com/office/drawing/2014/main" id="{2F6FE88A-5E16-413C-BB0B-ED37A4684ED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9952" y="1322249"/>
            <a:ext cx="5076348" cy="4343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97066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a:extLst>
              <a:ext uri="{FF2B5EF4-FFF2-40B4-BE49-F238E27FC236}">
                <a16:creationId xmlns:a16="http://schemas.microsoft.com/office/drawing/2014/main" id="{0C01D80A-D147-415E-9F50-22E2670D7789}"/>
              </a:ext>
            </a:extLst>
          </p:cNvPr>
          <p:cNvPicPr>
            <a:picLocks noChangeAspect="1"/>
          </p:cNvPicPr>
          <p:nvPr/>
        </p:nvPicPr>
        <p:blipFill rotWithShape="1">
          <a:blip r:embed="rId2">
            <a:extLst>
              <a:ext uri="{28A0092B-C50C-407E-A947-70E740481C1C}">
                <a14:useLocalDpi xmlns:a14="http://schemas.microsoft.com/office/drawing/2010/main" val="0"/>
              </a:ext>
            </a:extLst>
          </a:blip>
          <a:srcRect l="13903" t="11897" r="4838" b="4905"/>
          <a:stretch/>
        </p:blipFill>
        <p:spPr>
          <a:xfrm>
            <a:off x="1716258" y="815926"/>
            <a:ext cx="9115865" cy="5275385"/>
          </a:xfrm>
          <a:prstGeom prst="rect">
            <a:avLst/>
          </a:prstGeom>
        </p:spPr>
      </p:pic>
    </p:spTree>
    <p:extLst>
      <p:ext uri="{BB962C8B-B14F-4D97-AF65-F5344CB8AC3E}">
        <p14:creationId xmlns:p14="http://schemas.microsoft.com/office/powerpoint/2010/main" val="34950980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7E47409-39B7-4C23-AAD2-CE3992DEA8C1}"/>
              </a:ext>
            </a:extLst>
          </p:cNvPr>
          <p:cNvSpPr/>
          <p:nvPr/>
        </p:nvSpPr>
        <p:spPr>
          <a:xfrm>
            <a:off x="646401" y="634484"/>
            <a:ext cx="3008965" cy="707886"/>
          </a:xfrm>
          <a:prstGeom prst="rect">
            <a:avLst/>
          </a:prstGeom>
        </p:spPr>
        <p:txBody>
          <a:bodyPr wrap="none">
            <a:spAutoFit/>
          </a:bodyPr>
          <a:lstStyle/>
          <a:p>
            <a:r>
              <a:rPr lang="es-PE" sz="40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Introduction</a:t>
            </a:r>
            <a:endParaRPr lang="es-PE" sz="4000" dirty="0"/>
          </a:p>
        </p:txBody>
      </p:sp>
      <p:sp>
        <p:nvSpPr>
          <p:cNvPr id="3" name="CuadroTexto 2">
            <a:extLst>
              <a:ext uri="{FF2B5EF4-FFF2-40B4-BE49-F238E27FC236}">
                <a16:creationId xmlns:a16="http://schemas.microsoft.com/office/drawing/2014/main" id="{746BBBA3-B76A-45CD-9AE1-8CE296E54E87}"/>
              </a:ext>
            </a:extLst>
          </p:cNvPr>
          <p:cNvSpPr txBox="1"/>
          <p:nvPr/>
        </p:nvSpPr>
        <p:spPr>
          <a:xfrm>
            <a:off x="646402" y="1992524"/>
            <a:ext cx="10598248" cy="2246769"/>
          </a:xfrm>
          <a:prstGeom prst="rect">
            <a:avLst/>
          </a:prstGeom>
          <a:noFill/>
        </p:spPr>
        <p:txBody>
          <a:bodyPr wrap="square" rtlCol="0">
            <a:spAutoFit/>
          </a:bodyPr>
          <a:lstStyle/>
          <a:p>
            <a:r>
              <a:rPr lang="en-US" sz="2800" dirty="0">
                <a:latin typeface="Arial" panose="020B0604020202020204" pitchFamily="34" charset="0"/>
                <a:ea typeface="Roboto" pitchFamily="2" charset="0"/>
                <a:cs typeface="Arial" panose="020B0604020202020204" pitchFamily="34" charset="0"/>
              </a:rPr>
              <a:t>The purpose of this Capstone Project is to help people in exploring better facilities around their neighborhood. It will help people making smart and efficient decision on selecting great neighborhood out of numbers of other neighborhoods in Scarborough, </a:t>
            </a:r>
            <a:r>
              <a:rPr lang="en-US" sz="2800" dirty="0" err="1">
                <a:latin typeface="Arial" panose="020B0604020202020204" pitchFamily="34" charset="0"/>
                <a:ea typeface="Roboto" pitchFamily="2" charset="0"/>
                <a:cs typeface="Arial" panose="020B0604020202020204" pitchFamily="34" charset="0"/>
              </a:rPr>
              <a:t>Toranto</a:t>
            </a:r>
            <a:r>
              <a:rPr lang="en-US" sz="2800" dirty="0">
                <a:latin typeface="Arial" panose="020B0604020202020204" pitchFamily="34" charset="0"/>
                <a:ea typeface="Roboto" pitchFamily="2" charset="0"/>
                <a:cs typeface="Arial" panose="020B0604020202020204" pitchFamily="34" charset="0"/>
              </a:rPr>
              <a:t>.</a:t>
            </a:r>
            <a:endParaRPr lang="es-PE" sz="4000" dirty="0">
              <a:latin typeface="Arial" panose="020B0604020202020204" pitchFamily="34" charset="0"/>
              <a:ea typeface="Roboto" pitchFamily="2" charset="0"/>
              <a:cs typeface="Arial" panose="020B0604020202020204" pitchFamily="34" charset="0"/>
            </a:endParaRPr>
          </a:p>
        </p:txBody>
      </p:sp>
      <p:sp>
        <p:nvSpPr>
          <p:cNvPr id="4" name="CuadroTexto 3">
            <a:extLst>
              <a:ext uri="{FF2B5EF4-FFF2-40B4-BE49-F238E27FC236}">
                <a16:creationId xmlns:a16="http://schemas.microsoft.com/office/drawing/2014/main" id="{943F6DCD-8F7A-49EC-B18B-D5463F62DA47}"/>
              </a:ext>
            </a:extLst>
          </p:cNvPr>
          <p:cNvSpPr txBox="1"/>
          <p:nvPr/>
        </p:nvSpPr>
        <p:spPr>
          <a:xfrm>
            <a:off x="646402" y="4865476"/>
            <a:ext cx="10598248" cy="954107"/>
          </a:xfrm>
          <a:prstGeom prst="rect">
            <a:avLst/>
          </a:prstGeom>
          <a:noFill/>
        </p:spPr>
        <p:txBody>
          <a:bodyPr wrap="square" rtlCol="0">
            <a:spAutoFit/>
          </a:bodyPr>
          <a:lstStyle/>
          <a:p>
            <a:r>
              <a:rPr lang="en-US" sz="2800" dirty="0">
                <a:solidFill>
                  <a:srgbClr val="333333"/>
                </a:solidFill>
                <a:latin typeface="Arial" panose="020B0604020202020204" pitchFamily="34" charset="0"/>
              </a:rPr>
              <a:t>The aim is to create a report to search the best neighborhood by a comparative analysis between neighborhoods.</a:t>
            </a:r>
            <a:endParaRPr lang="es-PE" sz="4000" dirty="0">
              <a:latin typeface="Roboto" pitchFamily="2" charset="0"/>
              <a:ea typeface="Roboto" pitchFamily="2" charset="0"/>
            </a:endParaRPr>
          </a:p>
        </p:txBody>
      </p:sp>
    </p:spTree>
    <p:extLst>
      <p:ext uri="{BB962C8B-B14F-4D97-AF65-F5344CB8AC3E}">
        <p14:creationId xmlns:p14="http://schemas.microsoft.com/office/powerpoint/2010/main" val="3681756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7E47409-39B7-4C23-AAD2-CE3992DEA8C1}"/>
              </a:ext>
            </a:extLst>
          </p:cNvPr>
          <p:cNvSpPr/>
          <p:nvPr/>
        </p:nvSpPr>
        <p:spPr>
          <a:xfrm>
            <a:off x="646401" y="634484"/>
            <a:ext cx="1253869" cy="707886"/>
          </a:xfrm>
          <a:prstGeom prst="rect">
            <a:avLst/>
          </a:prstGeom>
        </p:spPr>
        <p:txBody>
          <a:bodyPr wrap="none">
            <a:spAutoFit/>
          </a:bodyPr>
          <a:lstStyle/>
          <a:p>
            <a:r>
              <a:rPr lang="es-PE" sz="4000" b="1" dirty="0">
                <a:solidFill>
                  <a:srgbClr val="0070C0"/>
                </a:solidFill>
                <a:effectLst>
                  <a:outerShdw blurRad="38100" dist="38100" dir="2700000" algn="tl">
                    <a:srgbClr val="000000">
                      <a:alpha val="43137"/>
                    </a:srgbClr>
                  </a:outerShdw>
                </a:effectLst>
                <a:latin typeface="Roboto" pitchFamily="2" charset="0"/>
                <a:ea typeface="Roboto" pitchFamily="2" charset="0"/>
              </a:rPr>
              <a:t>Data</a:t>
            </a:r>
            <a:endParaRPr lang="es-PE" sz="4000" dirty="0"/>
          </a:p>
        </p:txBody>
      </p:sp>
      <p:sp>
        <p:nvSpPr>
          <p:cNvPr id="3" name="CuadroTexto 2">
            <a:extLst>
              <a:ext uri="{FF2B5EF4-FFF2-40B4-BE49-F238E27FC236}">
                <a16:creationId xmlns:a16="http://schemas.microsoft.com/office/drawing/2014/main" id="{746BBBA3-B76A-45CD-9AE1-8CE296E54E87}"/>
              </a:ext>
            </a:extLst>
          </p:cNvPr>
          <p:cNvSpPr txBox="1"/>
          <p:nvPr/>
        </p:nvSpPr>
        <p:spPr>
          <a:xfrm>
            <a:off x="646400" y="2095500"/>
            <a:ext cx="10894811" cy="2123658"/>
          </a:xfrm>
          <a:prstGeom prst="rect">
            <a:avLst/>
          </a:prstGeom>
          <a:noFill/>
        </p:spPr>
        <p:txBody>
          <a:bodyPr wrap="square" rtlCol="0">
            <a:spAutoFit/>
          </a:bodyPr>
          <a:lstStyle/>
          <a:p>
            <a:r>
              <a:rPr lang="en-US" sz="2800" b="1" dirty="0">
                <a:solidFill>
                  <a:srgbClr val="0070C0"/>
                </a:solidFill>
                <a:latin typeface="Lincoln-ProximaNova-Reg"/>
              </a:rPr>
              <a:t>Wikipedia</a:t>
            </a:r>
            <a:r>
              <a:rPr lang="en-US" sz="2800" b="1" i="1" dirty="0">
                <a:solidFill>
                  <a:srgbClr val="0070C0"/>
                </a:solidFill>
                <a:latin typeface="Arial" panose="020B0604020202020204" pitchFamily="34" charset="0"/>
              </a:rPr>
              <a:t>: </a:t>
            </a:r>
            <a:r>
              <a:rPr lang="en-US" sz="2800" dirty="0">
                <a:solidFill>
                  <a:srgbClr val="333333"/>
                </a:solidFill>
                <a:latin typeface="Arial" panose="020B0604020202020204" pitchFamily="34" charset="0"/>
              </a:rPr>
              <a:t>Contain</a:t>
            </a:r>
            <a:r>
              <a:rPr lang="en-US" sz="2800" b="1" i="1" dirty="0">
                <a:solidFill>
                  <a:srgbClr val="0070C0"/>
                </a:solidFill>
                <a:latin typeface="Arial" panose="020B0604020202020204" pitchFamily="34" charset="0"/>
              </a:rPr>
              <a:t> </a:t>
            </a:r>
            <a:r>
              <a:rPr lang="es-PE" sz="2800" dirty="0" err="1">
                <a:solidFill>
                  <a:srgbClr val="333333"/>
                </a:solidFill>
                <a:latin typeface="Arial" panose="020B0604020202020204" pitchFamily="34" charset="0"/>
              </a:rPr>
              <a:t>latitude</a:t>
            </a:r>
            <a:r>
              <a:rPr lang="es-PE" sz="2800" dirty="0">
                <a:solidFill>
                  <a:srgbClr val="333333"/>
                </a:solidFill>
                <a:latin typeface="Arial" panose="020B0604020202020204" pitchFamily="34" charset="0"/>
              </a:rPr>
              <a:t> and </a:t>
            </a:r>
            <a:r>
              <a:rPr lang="es-PE" sz="2800" dirty="0" err="1">
                <a:solidFill>
                  <a:srgbClr val="333333"/>
                </a:solidFill>
                <a:latin typeface="Arial" panose="020B0604020202020204" pitchFamily="34" charset="0"/>
              </a:rPr>
              <a:t>longitude</a:t>
            </a:r>
            <a:r>
              <a:rPr lang="es-PE" sz="2800" dirty="0">
                <a:solidFill>
                  <a:srgbClr val="333333"/>
                </a:solidFill>
                <a:latin typeface="Arial" panose="020B0604020202020204" pitchFamily="34" charset="0"/>
              </a:rPr>
              <a:t>, zip </a:t>
            </a:r>
            <a:r>
              <a:rPr lang="es-PE" sz="2800" dirty="0" err="1">
                <a:solidFill>
                  <a:srgbClr val="333333"/>
                </a:solidFill>
                <a:latin typeface="Arial" panose="020B0604020202020204" pitchFamily="34" charset="0"/>
              </a:rPr>
              <a:t>codes</a:t>
            </a:r>
            <a:r>
              <a:rPr lang="es-PE" sz="2800" dirty="0">
                <a:solidFill>
                  <a:srgbClr val="333333"/>
                </a:solidFill>
                <a:latin typeface="Arial" panose="020B0604020202020204" pitchFamily="34" charset="0"/>
              </a:rPr>
              <a:t>.</a:t>
            </a:r>
            <a:r>
              <a:rPr lang="en-US" sz="2800" b="1" i="1" dirty="0">
                <a:solidFill>
                  <a:srgbClr val="0070C0"/>
                </a:solidFill>
                <a:latin typeface="Arial" panose="020B0604020202020204" pitchFamily="34" charset="0"/>
              </a:rPr>
              <a:t> </a:t>
            </a:r>
            <a:r>
              <a:rPr lang="en-US" sz="2000" dirty="0">
                <a:solidFill>
                  <a:srgbClr val="333333"/>
                </a:solidFill>
                <a:latin typeface="Arial" panose="020B0604020202020204" pitchFamily="34" charset="0"/>
              </a:rPr>
              <a:t>https://en.wikipedia.org/wiki/List_of_postal_codes_of_Canada:_M</a:t>
            </a:r>
          </a:p>
          <a:p>
            <a:endParaRPr lang="en-US" sz="2800" dirty="0">
              <a:solidFill>
                <a:srgbClr val="333333"/>
              </a:solidFill>
              <a:latin typeface="Lincoln-ProximaNova-Reg"/>
            </a:endParaRPr>
          </a:p>
          <a:p>
            <a:r>
              <a:rPr lang="en-US" sz="2800" b="1" i="1" dirty="0">
                <a:solidFill>
                  <a:srgbClr val="0070C0"/>
                </a:solidFill>
                <a:latin typeface="Lincoln-ProximaNova-Reg"/>
              </a:rPr>
              <a:t>Foursquare API Data:</a:t>
            </a:r>
          </a:p>
          <a:p>
            <a:r>
              <a:rPr lang="en-US" sz="2800" dirty="0">
                <a:solidFill>
                  <a:srgbClr val="333333"/>
                </a:solidFill>
                <a:latin typeface="Arial" panose="020B0604020202020204" pitchFamily="34" charset="0"/>
              </a:rPr>
              <a:t>Contain data about different venues in different neighborhoods.</a:t>
            </a:r>
          </a:p>
        </p:txBody>
      </p:sp>
    </p:spTree>
    <p:extLst>
      <p:ext uri="{BB962C8B-B14F-4D97-AF65-F5344CB8AC3E}">
        <p14:creationId xmlns:p14="http://schemas.microsoft.com/office/powerpoint/2010/main" val="266010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7E47409-39B7-4C23-AAD2-CE3992DEA8C1}"/>
              </a:ext>
            </a:extLst>
          </p:cNvPr>
          <p:cNvSpPr/>
          <p:nvPr/>
        </p:nvSpPr>
        <p:spPr>
          <a:xfrm>
            <a:off x="646401" y="634484"/>
            <a:ext cx="1253869" cy="707886"/>
          </a:xfrm>
          <a:prstGeom prst="rect">
            <a:avLst/>
          </a:prstGeom>
        </p:spPr>
        <p:txBody>
          <a:bodyPr wrap="none">
            <a:spAutoFit/>
          </a:bodyPr>
          <a:lstStyle/>
          <a:p>
            <a:r>
              <a:rPr lang="es-PE" sz="4000" b="1" dirty="0">
                <a:solidFill>
                  <a:srgbClr val="0070C0"/>
                </a:solidFill>
                <a:effectLst>
                  <a:outerShdw blurRad="38100" dist="38100" dir="2700000" algn="tl">
                    <a:srgbClr val="000000">
                      <a:alpha val="43137"/>
                    </a:srgbClr>
                  </a:outerShdw>
                </a:effectLst>
                <a:latin typeface="Roboto" pitchFamily="2" charset="0"/>
                <a:ea typeface="Roboto" pitchFamily="2" charset="0"/>
              </a:rPr>
              <a:t>Data</a:t>
            </a:r>
            <a:endParaRPr lang="es-PE" sz="4000" dirty="0"/>
          </a:p>
        </p:txBody>
      </p:sp>
      <p:sp>
        <p:nvSpPr>
          <p:cNvPr id="3" name="CuadroTexto 2">
            <a:extLst>
              <a:ext uri="{FF2B5EF4-FFF2-40B4-BE49-F238E27FC236}">
                <a16:creationId xmlns:a16="http://schemas.microsoft.com/office/drawing/2014/main" id="{746BBBA3-B76A-45CD-9AE1-8CE296E54E87}"/>
              </a:ext>
            </a:extLst>
          </p:cNvPr>
          <p:cNvSpPr txBox="1"/>
          <p:nvPr/>
        </p:nvSpPr>
        <p:spPr>
          <a:xfrm>
            <a:off x="648594" y="1699201"/>
            <a:ext cx="11543406" cy="4524315"/>
          </a:xfrm>
          <a:prstGeom prst="rect">
            <a:avLst/>
          </a:prstGeom>
          <a:noFill/>
        </p:spPr>
        <p:txBody>
          <a:bodyPr wrap="square" rtlCol="0">
            <a:spAutoFit/>
          </a:bodyPr>
          <a:lstStyle/>
          <a:p>
            <a:r>
              <a:rPr lang="en-US" sz="2400" dirty="0">
                <a:solidFill>
                  <a:srgbClr val="333333"/>
                </a:solidFill>
                <a:latin typeface="Arial" panose="020B0604020202020204" pitchFamily="34" charset="0"/>
              </a:rPr>
              <a:t>The data retrieved from Foursquare contained information of venues The information needed per venue are the following:</a:t>
            </a:r>
          </a:p>
          <a:p>
            <a:endParaRPr lang="en-US" sz="2400" dirty="0">
              <a:solidFill>
                <a:srgbClr val="333333"/>
              </a:solidFill>
              <a:latin typeface="Arial" panose="020B0604020202020204" pitchFamily="34" charset="0"/>
            </a:endParaRPr>
          </a:p>
          <a:p>
            <a:r>
              <a:rPr lang="en-US" sz="2400" dirty="0">
                <a:solidFill>
                  <a:srgbClr val="333333"/>
                </a:solidFill>
                <a:latin typeface="Lincoln-ProximaNova-Reg"/>
              </a:rPr>
              <a:t>1. Neighborhood</a:t>
            </a:r>
          </a:p>
          <a:p>
            <a:r>
              <a:rPr lang="en-US" sz="2400" dirty="0">
                <a:solidFill>
                  <a:srgbClr val="333333"/>
                </a:solidFill>
                <a:latin typeface="Lincoln-ProximaNova-Reg"/>
              </a:rPr>
              <a:t>2. Neighborhood Latitude</a:t>
            </a:r>
          </a:p>
          <a:p>
            <a:r>
              <a:rPr lang="en-US" sz="2400" dirty="0">
                <a:solidFill>
                  <a:srgbClr val="333333"/>
                </a:solidFill>
                <a:latin typeface="Lincoln-ProximaNova-Reg"/>
              </a:rPr>
              <a:t>3. Neighborhood Longitude</a:t>
            </a:r>
          </a:p>
          <a:p>
            <a:r>
              <a:rPr lang="en-US" sz="2400" dirty="0">
                <a:solidFill>
                  <a:srgbClr val="333333"/>
                </a:solidFill>
                <a:latin typeface="Lincoln-ProximaNova-Reg"/>
              </a:rPr>
              <a:t>4. Venue</a:t>
            </a:r>
          </a:p>
          <a:p>
            <a:r>
              <a:rPr lang="en-US" sz="2400" dirty="0">
                <a:solidFill>
                  <a:srgbClr val="333333"/>
                </a:solidFill>
                <a:latin typeface="Lincoln-ProximaNova-Reg"/>
              </a:rPr>
              <a:t>5. Name of the venue e.g. the name of a store or restaurant</a:t>
            </a:r>
          </a:p>
          <a:p>
            <a:r>
              <a:rPr lang="en-US" sz="2400" dirty="0">
                <a:solidFill>
                  <a:srgbClr val="333333"/>
                </a:solidFill>
                <a:latin typeface="Lincoln-ProximaNova-Reg"/>
              </a:rPr>
              <a:t>6. Venue Latitude</a:t>
            </a:r>
          </a:p>
          <a:p>
            <a:r>
              <a:rPr lang="en-US" sz="2400" dirty="0">
                <a:solidFill>
                  <a:srgbClr val="333333"/>
                </a:solidFill>
                <a:latin typeface="Lincoln-ProximaNova-Reg"/>
              </a:rPr>
              <a:t>7. Venue Longitude</a:t>
            </a:r>
          </a:p>
          <a:p>
            <a:r>
              <a:rPr lang="en-US" sz="2400" dirty="0">
                <a:solidFill>
                  <a:srgbClr val="333333"/>
                </a:solidFill>
                <a:latin typeface="Lincoln-ProximaNova-Reg"/>
              </a:rPr>
              <a:t>8. Venue Category</a:t>
            </a:r>
          </a:p>
          <a:p>
            <a:endParaRPr lang="en-US" sz="2400" dirty="0">
              <a:solidFill>
                <a:srgbClr val="333333"/>
              </a:solidFill>
              <a:latin typeface="Lincoln-ProximaNova-Reg"/>
            </a:endParaRPr>
          </a:p>
        </p:txBody>
      </p:sp>
    </p:spTree>
    <p:extLst>
      <p:ext uri="{BB962C8B-B14F-4D97-AF65-F5344CB8AC3E}">
        <p14:creationId xmlns:p14="http://schemas.microsoft.com/office/powerpoint/2010/main" val="941409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7E47409-39B7-4C23-AAD2-CE3992DEA8C1}"/>
              </a:ext>
            </a:extLst>
          </p:cNvPr>
          <p:cNvSpPr/>
          <p:nvPr/>
        </p:nvSpPr>
        <p:spPr>
          <a:xfrm>
            <a:off x="646401" y="634484"/>
            <a:ext cx="3214341" cy="707886"/>
          </a:xfrm>
          <a:prstGeom prst="rect">
            <a:avLst/>
          </a:prstGeom>
        </p:spPr>
        <p:txBody>
          <a:bodyPr wrap="none">
            <a:spAutoFit/>
          </a:bodyPr>
          <a:lstStyle/>
          <a:p>
            <a:r>
              <a:rPr lang="es-PE" sz="40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Methodology</a:t>
            </a:r>
            <a:endParaRPr lang="es-PE" sz="4000" dirty="0"/>
          </a:p>
        </p:txBody>
      </p:sp>
      <p:sp>
        <p:nvSpPr>
          <p:cNvPr id="3" name="CuadroTexto 2">
            <a:extLst>
              <a:ext uri="{FF2B5EF4-FFF2-40B4-BE49-F238E27FC236}">
                <a16:creationId xmlns:a16="http://schemas.microsoft.com/office/drawing/2014/main" id="{746BBBA3-B76A-45CD-9AE1-8CE296E54E87}"/>
              </a:ext>
            </a:extLst>
          </p:cNvPr>
          <p:cNvSpPr txBox="1"/>
          <p:nvPr/>
        </p:nvSpPr>
        <p:spPr>
          <a:xfrm>
            <a:off x="646401" y="1700083"/>
            <a:ext cx="6347523" cy="2677656"/>
          </a:xfrm>
          <a:prstGeom prst="rect">
            <a:avLst/>
          </a:prstGeom>
          <a:noFill/>
        </p:spPr>
        <p:txBody>
          <a:bodyPr wrap="square" rtlCol="0">
            <a:spAutoFit/>
          </a:bodyPr>
          <a:lstStyle/>
          <a:p>
            <a:r>
              <a:rPr lang="en-US" sz="2400" dirty="0">
                <a:solidFill>
                  <a:srgbClr val="333333"/>
                </a:solidFill>
                <a:latin typeface="Arial" panose="020B0604020202020204" pitchFamily="34" charset="0"/>
              </a:rPr>
              <a:t>To compare the similarities of two cities, we decided to explore neighborhoods, segment them, and group them into clusters to find similar neighborhoods. </a:t>
            </a:r>
          </a:p>
          <a:p>
            <a:endParaRPr lang="en-US" sz="2400" dirty="0">
              <a:solidFill>
                <a:srgbClr val="333333"/>
              </a:solidFill>
              <a:latin typeface="Arial" panose="020B0604020202020204" pitchFamily="34" charset="0"/>
            </a:endParaRPr>
          </a:p>
          <a:p>
            <a:r>
              <a:rPr lang="en-US" sz="2400" dirty="0">
                <a:solidFill>
                  <a:srgbClr val="333333"/>
                </a:solidFill>
                <a:latin typeface="Arial" panose="020B0604020202020204" pitchFamily="34" charset="0"/>
              </a:rPr>
              <a:t>It was used Clustering technique to group them per categories.</a:t>
            </a:r>
            <a:endParaRPr lang="es-PE" sz="2400" dirty="0">
              <a:latin typeface="Roboto" pitchFamily="2" charset="0"/>
              <a:ea typeface="Roboto" pitchFamily="2" charset="0"/>
            </a:endParaRPr>
          </a:p>
        </p:txBody>
      </p:sp>
      <p:pic>
        <p:nvPicPr>
          <p:cNvPr id="3074" name="Picture 2">
            <a:extLst>
              <a:ext uri="{FF2B5EF4-FFF2-40B4-BE49-F238E27FC236}">
                <a16:creationId xmlns:a16="http://schemas.microsoft.com/office/drawing/2014/main" id="{7AA1281B-6DC0-4FAB-B876-3A7E939A049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185" t="18487" r="19764" b="7095"/>
          <a:stretch/>
        </p:blipFill>
        <p:spPr bwMode="auto">
          <a:xfrm>
            <a:off x="6653108" y="2672506"/>
            <a:ext cx="4892491" cy="34104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4132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7E47409-39B7-4C23-AAD2-CE3992DEA8C1}"/>
              </a:ext>
            </a:extLst>
          </p:cNvPr>
          <p:cNvSpPr/>
          <p:nvPr/>
        </p:nvSpPr>
        <p:spPr>
          <a:xfrm>
            <a:off x="646401" y="634484"/>
            <a:ext cx="7386638" cy="707886"/>
          </a:xfrm>
          <a:prstGeom prst="rect">
            <a:avLst/>
          </a:prstGeom>
        </p:spPr>
        <p:txBody>
          <a:bodyPr wrap="none">
            <a:spAutoFit/>
          </a:bodyPr>
          <a:lstStyle/>
          <a:p>
            <a:r>
              <a:rPr lang="es-PE" sz="40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Methodology</a:t>
            </a:r>
            <a:r>
              <a:rPr lang="es-PE" sz="4000" b="1" dirty="0">
                <a:solidFill>
                  <a:srgbClr val="0070C0"/>
                </a:solidFill>
                <a:effectLst>
                  <a:outerShdw blurRad="38100" dist="38100" dir="2700000" algn="tl">
                    <a:srgbClr val="000000">
                      <a:alpha val="43137"/>
                    </a:srgbClr>
                  </a:outerShdw>
                </a:effectLst>
                <a:latin typeface="Roboto" pitchFamily="2" charset="0"/>
                <a:ea typeface="Roboto" pitchFamily="2" charset="0"/>
              </a:rPr>
              <a:t>: </a:t>
            </a:r>
            <a:r>
              <a:rPr lang="es-PE" sz="3200" dirty="0" err="1">
                <a:solidFill>
                  <a:srgbClr val="0070C0"/>
                </a:solidFill>
                <a:latin typeface="Arial" panose="020B0604020202020204" pitchFamily="34" charset="0"/>
              </a:rPr>
              <a:t>Most</a:t>
            </a:r>
            <a:r>
              <a:rPr lang="es-PE" sz="3200" dirty="0">
                <a:solidFill>
                  <a:srgbClr val="0070C0"/>
                </a:solidFill>
                <a:latin typeface="Arial" panose="020B0604020202020204" pitchFamily="34" charset="0"/>
              </a:rPr>
              <a:t> </a:t>
            </a:r>
            <a:r>
              <a:rPr lang="es-PE" sz="3200" dirty="0" err="1">
                <a:solidFill>
                  <a:srgbClr val="0070C0"/>
                </a:solidFill>
                <a:latin typeface="Arial" panose="020B0604020202020204" pitchFamily="34" charset="0"/>
              </a:rPr>
              <a:t>Common</a:t>
            </a:r>
            <a:r>
              <a:rPr lang="es-PE" sz="3200" dirty="0">
                <a:solidFill>
                  <a:srgbClr val="0070C0"/>
                </a:solidFill>
                <a:latin typeface="Arial" panose="020B0604020202020204" pitchFamily="34" charset="0"/>
              </a:rPr>
              <a:t> </a:t>
            </a:r>
            <a:r>
              <a:rPr lang="es-PE" sz="3200" dirty="0" err="1">
                <a:solidFill>
                  <a:srgbClr val="0070C0"/>
                </a:solidFill>
                <a:latin typeface="Arial" panose="020B0604020202020204" pitchFamily="34" charset="0"/>
              </a:rPr>
              <a:t>Venue</a:t>
            </a:r>
            <a:endParaRPr lang="es-PE" sz="4000" dirty="0">
              <a:solidFill>
                <a:srgbClr val="0070C0"/>
              </a:solidFill>
            </a:endParaRPr>
          </a:p>
        </p:txBody>
      </p:sp>
      <p:pic>
        <p:nvPicPr>
          <p:cNvPr id="4100" name="Picture 4">
            <a:extLst>
              <a:ext uri="{FF2B5EF4-FFF2-40B4-BE49-F238E27FC236}">
                <a16:creationId xmlns:a16="http://schemas.microsoft.com/office/drawing/2014/main" id="{6EEE43B2-5196-418C-A50A-32E047EA627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716" t="9097" r="3294" b="3526"/>
          <a:stretch/>
        </p:blipFill>
        <p:spPr bwMode="auto">
          <a:xfrm>
            <a:off x="1561070" y="1655805"/>
            <a:ext cx="9069859" cy="48438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10370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7E47409-39B7-4C23-AAD2-CE3992DEA8C1}"/>
              </a:ext>
            </a:extLst>
          </p:cNvPr>
          <p:cNvSpPr/>
          <p:nvPr/>
        </p:nvSpPr>
        <p:spPr>
          <a:xfrm>
            <a:off x="646401" y="634484"/>
            <a:ext cx="6453883" cy="707886"/>
          </a:xfrm>
          <a:prstGeom prst="rect">
            <a:avLst/>
          </a:prstGeom>
        </p:spPr>
        <p:txBody>
          <a:bodyPr wrap="none">
            <a:spAutoFit/>
          </a:bodyPr>
          <a:lstStyle/>
          <a:p>
            <a:r>
              <a:rPr lang="es-PE" sz="4000" b="1" dirty="0" err="1">
                <a:solidFill>
                  <a:srgbClr val="0070C0"/>
                </a:solidFill>
                <a:effectLst>
                  <a:outerShdw blurRad="38100" dist="38100" dir="2700000" algn="tl">
                    <a:srgbClr val="000000">
                      <a:alpha val="43137"/>
                    </a:srgbClr>
                  </a:outerShdw>
                </a:effectLst>
                <a:latin typeface="Roboto" pitchFamily="2" charset="0"/>
                <a:ea typeface="Roboto" pitchFamily="2" charset="0"/>
              </a:rPr>
              <a:t>Methodology</a:t>
            </a:r>
            <a:r>
              <a:rPr lang="es-PE" sz="4000" b="1" dirty="0">
                <a:solidFill>
                  <a:srgbClr val="0070C0"/>
                </a:solidFill>
                <a:effectLst>
                  <a:outerShdw blurRad="38100" dist="38100" dir="2700000" algn="tl">
                    <a:srgbClr val="000000">
                      <a:alpha val="43137"/>
                    </a:srgbClr>
                  </a:outerShdw>
                </a:effectLst>
                <a:latin typeface="Roboto" pitchFamily="2" charset="0"/>
                <a:ea typeface="Roboto" pitchFamily="2" charset="0"/>
              </a:rPr>
              <a:t>: </a:t>
            </a:r>
            <a:r>
              <a:rPr lang="es-PE" sz="3200" dirty="0" err="1">
                <a:solidFill>
                  <a:srgbClr val="0070C0"/>
                </a:solidFill>
                <a:latin typeface="Arial" panose="020B0604020202020204" pitchFamily="34" charset="0"/>
              </a:rPr>
              <a:t>Using</a:t>
            </a:r>
            <a:r>
              <a:rPr lang="es-PE" sz="3200" dirty="0">
                <a:solidFill>
                  <a:srgbClr val="0070C0"/>
                </a:solidFill>
                <a:latin typeface="Arial" panose="020B0604020202020204" pitchFamily="34" charset="0"/>
              </a:rPr>
              <a:t> </a:t>
            </a:r>
            <a:r>
              <a:rPr lang="es-PE" sz="3200" dirty="0" err="1">
                <a:solidFill>
                  <a:srgbClr val="0070C0"/>
                </a:solidFill>
                <a:latin typeface="Arial" panose="020B0604020202020204" pitchFamily="34" charset="0"/>
              </a:rPr>
              <a:t>Clustering</a:t>
            </a:r>
            <a:endParaRPr lang="es-PE" sz="4000" dirty="0">
              <a:solidFill>
                <a:srgbClr val="0070C0"/>
              </a:solidFill>
            </a:endParaRPr>
          </a:p>
        </p:txBody>
      </p:sp>
      <p:pic>
        <p:nvPicPr>
          <p:cNvPr id="5122" name="Picture 2">
            <a:extLst>
              <a:ext uri="{FF2B5EF4-FFF2-40B4-BE49-F238E27FC236}">
                <a16:creationId xmlns:a16="http://schemas.microsoft.com/office/drawing/2014/main" id="{4A070174-D795-42C6-870C-AA995111B1C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70" t="11508" r="4097"/>
          <a:stretch/>
        </p:blipFill>
        <p:spPr bwMode="auto">
          <a:xfrm>
            <a:off x="1412789" y="1680519"/>
            <a:ext cx="8966887" cy="48719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307199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TotalTime>
  <Words>317</Words>
  <Application>Microsoft Office PowerPoint</Application>
  <PresentationFormat>Panorámica</PresentationFormat>
  <Paragraphs>41</Paragraphs>
  <Slides>13</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13</vt:i4>
      </vt:variant>
    </vt:vector>
  </HeadingPairs>
  <TitlesOfParts>
    <vt:vector size="19" baseType="lpstr">
      <vt:lpstr>Arial</vt:lpstr>
      <vt:lpstr>Calibri</vt:lpstr>
      <vt:lpstr>Calibri Light</vt:lpstr>
      <vt:lpstr>Lincoln-ProximaNova-Reg</vt:lpstr>
      <vt:lpstr>Roboto</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Enrique Antonio Mosqueira Rubio</dc:creator>
  <cp:lastModifiedBy>Enrique Antonio Mosqueira Rubio</cp:lastModifiedBy>
  <cp:revision>8</cp:revision>
  <dcterms:created xsi:type="dcterms:W3CDTF">2020-07-06T23:28:23Z</dcterms:created>
  <dcterms:modified xsi:type="dcterms:W3CDTF">2020-07-07T00:15:55Z</dcterms:modified>
</cp:coreProperties>
</file>

<file path=docProps/thumbnail.jpeg>
</file>